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1" r:id="rId5"/>
    <p:sldId id="260" r:id="rId6"/>
    <p:sldId id="262" r:id="rId7"/>
    <p:sldId id="263" r:id="rId8"/>
    <p:sldId id="264" r:id="rId9"/>
    <p:sldId id="288" r:id="rId10"/>
    <p:sldId id="265" r:id="rId11"/>
    <p:sldId id="293" r:id="rId12"/>
    <p:sldId id="266" r:id="rId13"/>
    <p:sldId id="267" r:id="rId14"/>
    <p:sldId id="268" r:id="rId15"/>
    <p:sldId id="269" r:id="rId16"/>
    <p:sldId id="289" r:id="rId17"/>
    <p:sldId id="270" r:id="rId18"/>
    <p:sldId id="271" r:id="rId19"/>
    <p:sldId id="272" r:id="rId20"/>
    <p:sldId id="273" r:id="rId21"/>
    <p:sldId id="291"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92" r:id="rId3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83" d="100"/>
          <a:sy n="83" d="100"/>
        </p:scale>
        <p:origin x="21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7BAB1414-4849-4CD8-AE70-4DA22CA197C1}" type="datetimeFigureOut">
              <a:rPr lang="it-IT" smtClean="0"/>
              <a:t>19/08/2023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5167528-96BC-4DDC-912C-FBA055EDFE3D}" type="slidenum">
              <a:rPr lang="it-IT" smtClean="0"/>
              <a:t>‹N›</a:t>
            </a:fld>
            <a:endParaRPr lang="it-IT"/>
          </a:p>
        </p:txBody>
      </p:sp>
    </p:spTree>
    <p:extLst>
      <p:ext uri="{BB962C8B-B14F-4D97-AF65-F5344CB8AC3E}">
        <p14:creationId xmlns:p14="http://schemas.microsoft.com/office/powerpoint/2010/main" val="3631693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BAB1414-4849-4CD8-AE70-4DA22CA197C1}" type="datetimeFigureOut">
              <a:rPr lang="it-IT" smtClean="0"/>
              <a:t>19/08/2023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5167528-96BC-4DDC-912C-FBA055EDFE3D}" type="slidenum">
              <a:rPr lang="it-IT" smtClean="0"/>
              <a:t>‹N›</a:t>
            </a:fld>
            <a:endParaRPr lang="it-IT"/>
          </a:p>
        </p:txBody>
      </p:sp>
    </p:spTree>
    <p:extLst>
      <p:ext uri="{BB962C8B-B14F-4D97-AF65-F5344CB8AC3E}">
        <p14:creationId xmlns:p14="http://schemas.microsoft.com/office/powerpoint/2010/main" val="120290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BAB1414-4849-4CD8-AE70-4DA22CA197C1}" type="datetimeFigureOut">
              <a:rPr lang="it-IT" smtClean="0"/>
              <a:t>19/08/2023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5167528-96BC-4DDC-912C-FBA055EDFE3D}" type="slidenum">
              <a:rPr lang="it-IT" smtClean="0"/>
              <a:t>‹N›</a:t>
            </a:fld>
            <a:endParaRPr lang="it-IT"/>
          </a:p>
        </p:txBody>
      </p:sp>
    </p:spTree>
    <p:extLst>
      <p:ext uri="{BB962C8B-B14F-4D97-AF65-F5344CB8AC3E}">
        <p14:creationId xmlns:p14="http://schemas.microsoft.com/office/powerpoint/2010/main" val="297239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BAB1414-4849-4CD8-AE70-4DA22CA197C1}" type="datetimeFigureOut">
              <a:rPr lang="it-IT" smtClean="0"/>
              <a:t>19/08/2023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5167528-96BC-4DDC-912C-FBA055EDFE3D}" type="slidenum">
              <a:rPr lang="it-IT" smtClean="0"/>
              <a:t>‹N›</a:t>
            </a:fld>
            <a:endParaRPr lang="it-IT"/>
          </a:p>
        </p:txBody>
      </p:sp>
    </p:spTree>
    <p:extLst>
      <p:ext uri="{BB962C8B-B14F-4D97-AF65-F5344CB8AC3E}">
        <p14:creationId xmlns:p14="http://schemas.microsoft.com/office/powerpoint/2010/main" val="775679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Modifica gli stili del testo dello schema</a:t>
            </a:r>
          </a:p>
        </p:txBody>
      </p:sp>
      <p:sp>
        <p:nvSpPr>
          <p:cNvPr id="4" name="Segnaposto data 3"/>
          <p:cNvSpPr>
            <a:spLocks noGrp="1"/>
          </p:cNvSpPr>
          <p:nvPr>
            <p:ph type="dt" sz="half" idx="10"/>
          </p:nvPr>
        </p:nvSpPr>
        <p:spPr/>
        <p:txBody>
          <a:bodyPr/>
          <a:lstStyle/>
          <a:p>
            <a:fld id="{7BAB1414-4849-4CD8-AE70-4DA22CA197C1}" type="datetimeFigureOut">
              <a:rPr lang="it-IT" smtClean="0"/>
              <a:t>19/08/2023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5167528-96BC-4DDC-912C-FBA055EDFE3D}" type="slidenum">
              <a:rPr lang="it-IT" smtClean="0"/>
              <a:t>‹N›</a:t>
            </a:fld>
            <a:endParaRPr lang="it-IT"/>
          </a:p>
        </p:txBody>
      </p:sp>
    </p:spTree>
    <p:extLst>
      <p:ext uri="{BB962C8B-B14F-4D97-AF65-F5344CB8AC3E}">
        <p14:creationId xmlns:p14="http://schemas.microsoft.com/office/powerpoint/2010/main" val="199395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7BAB1414-4849-4CD8-AE70-4DA22CA197C1}" type="datetimeFigureOut">
              <a:rPr lang="it-IT" smtClean="0"/>
              <a:t>19/08/2023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5167528-96BC-4DDC-912C-FBA055EDFE3D}" type="slidenum">
              <a:rPr lang="it-IT" smtClean="0"/>
              <a:t>‹N›</a:t>
            </a:fld>
            <a:endParaRPr lang="it-IT"/>
          </a:p>
        </p:txBody>
      </p:sp>
    </p:spTree>
    <p:extLst>
      <p:ext uri="{BB962C8B-B14F-4D97-AF65-F5344CB8AC3E}">
        <p14:creationId xmlns:p14="http://schemas.microsoft.com/office/powerpoint/2010/main" val="3622116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7BAB1414-4849-4CD8-AE70-4DA22CA197C1}" type="datetimeFigureOut">
              <a:rPr lang="it-IT" smtClean="0"/>
              <a:t>19/08/2023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C5167528-96BC-4DDC-912C-FBA055EDFE3D}" type="slidenum">
              <a:rPr lang="it-IT" smtClean="0"/>
              <a:t>‹N›</a:t>
            </a:fld>
            <a:endParaRPr lang="it-IT"/>
          </a:p>
        </p:txBody>
      </p:sp>
    </p:spTree>
    <p:extLst>
      <p:ext uri="{BB962C8B-B14F-4D97-AF65-F5344CB8AC3E}">
        <p14:creationId xmlns:p14="http://schemas.microsoft.com/office/powerpoint/2010/main" val="1659824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7BAB1414-4849-4CD8-AE70-4DA22CA197C1}" type="datetimeFigureOut">
              <a:rPr lang="it-IT" smtClean="0"/>
              <a:t>19/08/2023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C5167528-96BC-4DDC-912C-FBA055EDFE3D}" type="slidenum">
              <a:rPr lang="it-IT" smtClean="0"/>
              <a:t>‹N›</a:t>
            </a:fld>
            <a:endParaRPr lang="it-IT"/>
          </a:p>
        </p:txBody>
      </p:sp>
    </p:spTree>
    <p:extLst>
      <p:ext uri="{BB962C8B-B14F-4D97-AF65-F5344CB8AC3E}">
        <p14:creationId xmlns:p14="http://schemas.microsoft.com/office/powerpoint/2010/main" val="845527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BAB1414-4849-4CD8-AE70-4DA22CA197C1}" type="datetimeFigureOut">
              <a:rPr lang="it-IT" smtClean="0"/>
              <a:t>19/08/2023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C5167528-96BC-4DDC-912C-FBA055EDFE3D}" type="slidenum">
              <a:rPr lang="it-IT" smtClean="0"/>
              <a:t>‹N›</a:t>
            </a:fld>
            <a:endParaRPr lang="it-IT"/>
          </a:p>
        </p:txBody>
      </p:sp>
    </p:spTree>
    <p:extLst>
      <p:ext uri="{BB962C8B-B14F-4D97-AF65-F5344CB8AC3E}">
        <p14:creationId xmlns:p14="http://schemas.microsoft.com/office/powerpoint/2010/main" val="348436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7BAB1414-4849-4CD8-AE70-4DA22CA197C1}" type="datetimeFigureOut">
              <a:rPr lang="it-IT" smtClean="0"/>
              <a:t>19/08/2023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5167528-96BC-4DDC-912C-FBA055EDFE3D}" type="slidenum">
              <a:rPr lang="it-IT" smtClean="0"/>
              <a:t>‹N›</a:t>
            </a:fld>
            <a:endParaRPr lang="it-IT"/>
          </a:p>
        </p:txBody>
      </p:sp>
    </p:spTree>
    <p:extLst>
      <p:ext uri="{BB962C8B-B14F-4D97-AF65-F5344CB8AC3E}">
        <p14:creationId xmlns:p14="http://schemas.microsoft.com/office/powerpoint/2010/main" val="1232988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7BAB1414-4849-4CD8-AE70-4DA22CA197C1}" type="datetimeFigureOut">
              <a:rPr lang="it-IT" smtClean="0"/>
              <a:t>19/08/2023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5167528-96BC-4DDC-912C-FBA055EDFE3D}" type="slidenum">
              <a:rPr lang="it-IT" smtClean="0"/>
              <a:t>‹N›</a:t>
            </a:fld>
            <a:endParaRPr lang="it-IT"/>
          </a:p>
        </p:txBody>
      </p:sp>
    </p:spTree>
    <p:extLst>
      <p:ext uri="{BB962C8B-B14F-4D97-AF65-F5344CB8AC3E}">
        <p14:creationId xmlns:p14="http://schemas.microsoft.com/office/powerpoint/2010/main" val="9541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AB1414-4849-4CD8-AE70-4DA22CA197C1}" type="datetimeFigureOut">
              <a:rPr lang="it-IT" smtClean="0"/>
              <a:t>19/08/2023</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167528-96BC-4DDC-912C-FBA055EDFE3D}" type="slidenum">
              <a:rPr lang="it-IT" smtClean="0"/>
              <a:t>‹N›</a:t>
            </a:fld>
            <a:endParaRPr lang="it-IT"/>
          </a:p>
        </p:txBody>
      </p:sp>
    </p:spTree>
    <p:extLst>
      <p:ext uri="{BB962C8B-B14F-4D97-AF65-F5344CB8AC3E}">
        <p14:creationId xmlns:p14="http://schemas.microsoft.com/office/powerpoint/2010/main" val="36574549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fontScale="90000"/>
          </a:bodyPr>
          <a:lstStyle/>
          <a:p>
            <a:r>
              <a:rPr lang="it-IT" b="1" dirty="0">
                <a:solidFill>
                  <a:srgbClr val="00B0F0"/>
                </a:solidFill>
                <a:latin typeface="Times New Roman" panose="02020603050405020304" pitchFamily="18" charset="0"/>
                <a:cs typeface="Times New Roman" panose="02020603050405020304" pitchFamily="18" charset="0"/>
              </a:rPr>
              <a:t>Identità, </a:t>
            </a:r>
            <a:r>
              <a:rPr lang="it-IT" b="1" dirty="0" smtClean="0">
                <a:solidFill>
                  <a:srgbClr val="00B0F0"/>
                </a:solidFill>
                <a:latin typeface="Times New Roman" panose="02020603050405020304" pitchFamily="18" charset="0"/>
                <a:cs typeface="Times New Roman" panose="02020603050405020304" pitchFamily="18" charset="0"/>
              </a:rPr>
              <a:t>cura, riconoscimento</a:t>
            </a:r>
            <a:r>
              <a:rPr lang="it-IT" b="1" dirty="0">
                <a:solidFill>
                  <a:srgbClr val="00B0F0"/>
                </a:solidFill>
                <a:latin typeface="Times New Roman" panose="02020603050405020304" pitchFamily="18" charset="0"/>
                <a:cs typeface="Times New Roman" panose="02020603050405020304" pitchFamily="18" charset="0"/>
              </a:rPr>
              <a:t>, </a:t>
            </a:r>
            <a:r>
              <a:rPr lang="it-IT" b="1" dirty="0" smtClean="0">
                <a:solidFill>
                  <a:srgbClr val="00B0F0"/>
                </a:solidFill>
                <a:latin typeface="Times New Roman" panose="02020603050405020304" pitchFamily="18" charset="0"/>
                <a:cs typeface="Times New Roman" panose="02020603050405020304" pitchFamily="18" charset="0"/>
              </a:rPr>
              <a:t/>
            </a:r>
            <a:br>
              <a:rPr lang="it-IT" b="1" dirty="0" smtClean="0">
                <a:solidFill>
                  <a:srgbClr val="00B0F0"/>
                </a:solidFill>
                <a:latin typeface="Times New Roman" panose="02020603050405020304" pitchFamily="18" charset="0"/>
                <a:cs typeface="Times New Roman" panose="02020603050405020304" pitchFamily="18" charset="0"/>
              </a:rPr>
            </a:br>
            <a:r>
              <a:rPr lang="it-IT" b="1" dirty="0" smtClean="0">
                <a:solidFill>
                  <a:srgbClr val="00B0F0"/>
                </a:solidFill>
                <a:latin typeface="Times New Roman" panose="02020603050405020304" pitchFamily="18" charset="0"/>
                <a:cs typeface="Times New Roman" panose="02020603050405020304" pitchFamily="18" charset="0"/>
              </a:rPr>
              <a:t>un </a:t>
            </a:r>
            <a:r>
              <a:rPr lang="it-IT" b="1" dirty="0">
                <a:solidFill>
                  <a:srgbClr val="00B0F0"/>
                </a:solidFill>
                <a:latin typeface="Times New Roman" panose="02020603050405020304" pitchFamily="18" charset="0"/>
                <a:cs typeface="Times New Roman" panose="02020603050405020304" pitchFamily="18" charset="0"/>
              </a:rPr>
              <a:t>percorso filosofico</a:t>
            </a:r>
          </a:p>
        </p:txBody>
      </p:sp>
      <p:sp>
        <p:nvSpPr>
          <p:cNvPr id="3" name="Sottotitolo 2"/>
          <p:cNvSpPr>
            <a:spLocks noGrp="1"/>
          </p:cNvSpPr>
          <p:nvPr>
            <p:ph type="subTitle" idx="1"/>
          </p:nvPr>
        </p:nvSpPr>
        <p:spPr/>
        <p:txBody>
          <a:bodyPr>
            <a:normAutofit fontScale="25000" lnSpcReduction="20000"/>
          </a:bodyPr>
          <a:lstStyle/>
          <a:p>
            <a:endParaRPr lang="it-IT" dirty="0" smtClean="0"/>
          </a:p>
          <a:p>
            <a:endParaRPr lang="it-IT" dirty="0"/>
          </a:p>
          <a:p>
            <a:endParaRPr lang="it-IT" dirty="0" smtClean="0"/>
          </a:p>
          <a:p>
            <a:endParaRPr lang="it-IT" dirty="0"/>
          </a:p>
          <a:p>
            <a:endParaRPr lang="it-IT" dirty="0" smtClean="0"/>
          </a:p>
          <a:p>
            <a:endParaRPr lang="it-IT" dirty="0"/>
          </a:p>
          <a:p>
            <a:r>
              <a:rPr lang="it-IT" sz="13500" dirty="0" smtClean="0">
                <a:latin typeface="Times New Roman" panose="02020603050405020304" pitchFamily="18" charset="0"/>
                <a:cs typeface="Times New Roman" panose="02020603050405020304" pitchFamily="18" charset="0"/>
              </a:rPr>
              <a:t>Francesca  Brezzi</a:t>
            </a:r>
            <a:endParaRPr lang="it-IT" sz="13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80948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00B0F0"/>
          </a:solidFill>
        </p:spPr>
        <p:txBody>
          <a:bodyPr/>
          <a:lstStyle/>
          <a:p>
            <a:r>
              <a:rPr lang="it-IT" dirty="0" smtClean="0"/>
              <a:t>                 L’identità </a:t>
            </a:r>
            <a:r>
              <a:rPr lang="it-IT" dirty="0"/>
              <a:t>in questione </a:t>
            </a:r>
            <a:br>
              <a:rPr lang="it-IT" dirty="0"/>
            </a:br>
            <a:endParaRPr lang="it-IT" dirty="0"/>
          </a:p>
        </p:txBody>
      </p:sp>
      <p:sp>
        <p:nvSpPr>
          <p:cNvPr id="3" name="Segnaposto contenuto 2"/>
          <p:cNvSpPr>
            <a:spLocks noGrp="1"/>
          </p:cNvSpPr>
          <p:nvPr>
            <p:ph idx="1"/>
          </p:nvPr>
        </p:nvSpPr>
        <p:spPr>
          <a:solidFill>
            <a:srgbClr val="FF0000"/>
          </a:solidFill>
        </p:spPr>
        <p:txBody>
          <a:bodyPr>
            <a:normAutofit/>
          </a:bodyPr>
          <a:lstStyle/>
          <a:p>
            <a:pPr marL="0" indent="0">
              <a:buNone/>
            </a:pPr>
            <a:r>
              <a:rPr lang="it-IT" dirty="0"/>
              <a:t> </a:t>
            </a:r>
          </a:p>
          <a:p>
            <a:r>
              <a:rPr lang="it-IT" dirty="0"/>
              <a:t>Paul </a:t>
            </a:r>
            <a:r>
              <a:rPr lang="it-IT" dirty="0" err="1"/>
              <a:t>Ricoeur</a:t>
            </a:r>
            <a:r>
              <a:rPr lang="it-IT" dirty="0"/>
              <a:t> è il filosofo che ha tematizzato </a:t>
            </a:r>
            <a:r>
              <a:rPr lang="it-IT" i="1" dirty="0"/>
              <a:t>l’avventura del Cogito</a:t>
            </a:r>
            <a:r>
              <a:rPr lang="it-IT" dirty="0"/>
              <a:t>, delineando con acutezza la crisi del io penso cartesiano, fin dalle prime opere negli anni ’50,  ma che ha altresì preso le distanze dalle critiche destrutturanti di quello, l’io spezzato di Nietzsche; </a:t>
            </a:r>
            <a:endParaRPr lang="it-IT" dirty="0" smtClean="0"/>
          </a:p>
          <a:p>
            <a:r>
              <a:rPr lang="it-IT" dirty="0" smtClean="0"/>
              <a:t>è </a:t>
            </a:r>
            <a:r>
              <a:rPr lang="it-IT" dirty="0"/>
              <a:t>il pensatore che ha scritto pagine notevoli sull’identità narrativa, inserendosi con autorevolezza nella linea dei filosofi (post-heideggeriani) che con originalità hanno continuato a pensare l’identità e la differenza, sì da scrivere nel 1990  un testo come </a:t>
            </a:r>
            <a:endParaRPr lang="it-IT" dirty="0" smtClean="0"/>
          </a:p>
          <a:p>
            <a:r>
              <a:rPr lang="it-IT" i="1" dirty="0" err="1" smtClean="0"/>
              <a:t>Soi</a:t>
            </a:r>
            <a:r>
              <a:rPr lang="it-IT" i="1" dirty="0" smtClean="0"/>
              <a:t> </a:t>
            </a:r>
            <a:r>
              <a:rPr lang="it-IT" i="1" dirty="0" err="1"/>
              <a:t>meme</a:t>
            </a:r>
            <a:r>
              <a:rPr lang="it-IT" i="1" dirty="0"/>
              <a:t> </a:t>
            </a:r>
            <a:r>
              <a:rPr lang="it-IT" i="1" dirty="0" err="1"/>
              <a:t>comme</a:t>
            </a:r>
            <a:r>
              <a:rPr lang="it-IT" i="1" dirty="0"/>
              <a:t> un </a:t>
            </a:r>
            <a:r>
              <a:rPr lang="it-IT" i="1" dirty="0" err="1" smtClean="0"/>
              <a:t>autre</a:t>
            </a:r>
            <a:r>
              <a:rPr lang="it-IT" i="1" dirty="0" smtClean="0"/>
              <a:t> (1990) </a:t>
            </a:r>
            <a:r>
              <a:rPr lang="it-IT" dirty="0" err="1" smtClean="0"/>
              <a:t>tr</a:t>
            </a:r>
            <a:r>
              <a:rPr lang="it-IT" dirty="0" smtClean="0"/>
              <a:t>. </a:t>
            </a:r>
            <a:r>
              <a:rPr lang="it-IT" dirty="0" err="1" smtClean="0"/>
              <a:t>it</a:t>
            </a:r>
            <a:r>
              <a:rPr lang="it-IT" dirty="0" smtClean="0"/>
              <a:t>. 1993</a:t>
            </a:r>
            <a:endParaRPr lang="it-IT" dirty="0"/>
          </a:p>
        </p:txBody>
      </p:sp>
    </p:spTree>
    <p:extLst>
      <p:ext uri="{BB962C8B-B14F-4D97-AF65-F5344CB8AC3E}">
        <p14:creationId xmlns:p14="http://schemas.microsoft.com/office/powerpoint/2010/main" val="1296931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7643" y="0"/>
            <a:ext cx="4376714" cy="6858000"/>
          </a:xfrm>
          <a:prstGeom prst="rect">
            <a:avLst/>
          </a:prstGeom>
        </p:spPr>
      </p:pic>
    </p:spTree>
    <p:extLst>
      <p:ext uri="{BB962C8B-B14F-4D97-AF65-F5344CB8AC3E}">
        <p14:creationId xmlns:p14="http://schemas.microsoft.com/office/powerpoint/2010/main" val="2421521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1"/>
          </a:solidFill>
        </p:spPr>
        <p:txBody>
          <a:bodyPr/>
          <a:lstStyle/>
          <a:p>
            <a:r>
              <a:rPr lang="it-IT" i="1" dirty="0" smtClean="0"/>
              <a:t>          </a:t>
            </a:r>
            <a:r>
              <a:rPr lang="it-IT" i="1" dirty="0" err="1" smtClean="0"/>
              <a:t>Soi</a:t>
            </a:r>
            <a:r>
              <a:rPr lang="it-IT" i="1" dirty="0" smtClean="0"/>
              <a:t> </a:t>
            </a:r>
            <a:r>
              <a:rPr lang="it-IT" i="1" dirty="0" err="1"/>
              <a:t>meme</a:t>
            </a:r>
            <a:r>
              <a:rPr lang="it-IT" i="1" dirty="0"/>
              <a:t> </a:t>
            </a:r>
            <a:r>
              <a:rPr lang="it-IT" i="1" dirty="0" err="1"/>
              <a:t>comme</a:t>
            </a:r>
            <a:r>
              <a:rPr lang="it-IT" i="1" dirty="0"/>
              <a:t> un </a:t>
            </a:r>
            <a:r>
              <a:rPr lang="it-IT" i="1" dirty="0" err="1"/>
              <a:t>autre</a:t>
            </a:r>
            <a:endParaRPr lang="it-IT" dirty="0"/>
          </a:p>
        </p:txBody>
      </p:sp>
      <p:sp>
        <p:nvSpPr>
          <p:cNvPr id="3" name="Segnaposto contenuto 2"/>
          <p:cNvSpPr>
            <a:spLocks noGrp="1"/>
          </p:cNvSpPr>
          <p:nvPr>
            <p:ph idx="1"/>
          </p:nvPr>
        </p:nvSpPr>
        <p:spPr>
          <a:solidFill>
            <a:srgbClr val="FF0000"/>
          </a:solidFill>
        </p:spPr>
        <p:txBody>
          <a:bodyPr/>
          <a:lstStyle/>
          <a:p>
            <a:r>
              <a:rPr lang="it-IT" dirty="0" smtClean="0"/>
              <a:t>opera grandiosa: </a:t>
            </a:r>
            <a:r>
              <a:rPr lang="it-IT" dirty="0"/>
              <a:t>rappresenta il termine di quella antropologia morale, intorno alla quale </a:t>
            </a:r>
            <a:r>
              <a:rPr lang="it-IT" dirty="0" err="1"/>
              <a:t>Ricoeur</a:t>
            </a:r>
            <a:r>
              <a:rPr lang="it-IT" dirty="0"/>
              <a:t> si interrogava fin negli anni ‘50, </a:t>
            </a:r>
            <a:endParaRPr lang="it-IT" dirty="0" smtClean="0"/>
          </a:p>
          <a:p>
            <a:r>
              <a:rPr lang="it-IT" dirty="0" smtClean="0"/>
              <a:t>antropologia </a:t>
            </a:r>
            <a:r>
              <a:rPr lang="it-IT" dirty="0"/>
              <a:t>che  ora appare quasi  come una tela complessa, tessuta di tanti fili, che uniti concorrono a tratteggiare la figura di un </a:t>
            </a:r>
            <a:r>
              <a:rPr lang="it-IT" dirty="0" smtClean="0"/>
              <a:t>:</a:t>
            </a:r>
          </a:p>
          <a:p>
            <a:r>
              <a:rPr lang="it-IT" dirty="0" smtClean="0"/>
              <a:t>soggetto </a:t>
            </a:r>
            <a:r>
              <a:rPr lang="it-IT" dirty="0"/>
              <a:t>finito, un’esistenza limitata, dotata di una libertà solamente umana,  </a:t>
            </a:r>
            <a:endParaRPr lang="it-IT" dirty="0" smtClean="0"/>
          </a:p>
          <a:p>
            <a:r>
              <a:rPr lang="it-IT" i="1" dirty="0" smtClean="0"/>
              <a:t>Ego</a:t>
            </a:r>
            <a:r>
              <a:rPr lang="it-IT" dirty="0" smtClean="0"/>
              <a:t> </a:t>
            </a:r>
            <a:r>
              <a:rPr lang="it-IT" dirty="0"/>
              <a:t>inteso come slancio e progettazione, la cui  libertà è possibilità e partecipazione, definito altresì quale </a:t>
            </a:r>
            <a:r>
              <a:rPr lang="it-IT" i="1" dirty="0"/>
              <a:t>cogito integrale</a:t>
            </a:r>
            <a:r>
              <a:rPr lang="it-IT" dirty="0"/>
              <a:t> (di cui </a:t>
            </a:r>
            <a:r>
              <a:rPr lang="it-IT" dirty="0" err="1"/>
              <a:t>Ricoeur</a:t>
            </a:r>
            <a:r>
              <a:rPr lang="it-IT" dirty="0"/>
              <a:t> parlava già ne </a:t>
            </a:r>
            <a:r>
              <a:rPr lang="it-IT" i="1" dirty="0"/>
              <a:t>Il Volontario e Involontario</a:t>
            </a:r>
            <a:r>
              <a:rPr lang="it-IT" dirty="0" smtClean="0"/>
              <a:t>).</a:t>
            </a:r>
            <a:endParaRPr lang="it-IT" dirty="0"/>
          </a:p>
        </p:txBody>
      </p:sp>
    </p:spTree>
    <p:extLst>
      <p:ext uri="{BB962C8B-B14F-4D97-AF65-F5344CB8AC3E}">
        <p14:creationId xmlns:p14="http://schemas.microsoft.com/office/powerpoint/2010/main" val="1733861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00B0F0"/>
          </a:solidFill>
        </p:spPr>
        <p:txBody>
          <a:bodyPr/>
          <a:lstStyle/>
          <a:p>
            <a:r>
              <a:rPr lang="it-IT" i="1" dirty="0" smtClean="0"/>
              <a:t>            </a:t>
            </a:r>
            <a:r>
              <a:rPr lang="it-IT" i="1" dirty="0" err="1" smtClean="0"/>
              <a:t>Soi</a:t>
            </a:r>
            <a:r>
              <a:rPr lang="it-IT" i="1" dirty="0" smtClean="0"/>
              <a:t> </a:t>
            </a:r>
            <a:r>
              <a:rPr lang="it-IT" i="1" dirty="0" err="1"/>
              <a:t>meme</a:t>
            </a:r>
            <a:r>
              <a:rPr lang="it-IT" i="1" dirty="0"/>
              <a:t> </a:t>
            </a:r>
            <a:r>
              <a:rPr lang="it-IT" i="1" dirty="0" err="1"/>
              <a:t>comme</a:t>
            </a:r>
            <a:r>
              <a:rPr lang="it-IT" i="1" dirty="0"/>
              <a:t> un </a:t>
            </a:r>
            <a:r>
              <a:rPr lang="it-IT" i="1" dirty="0" err="1"/>
              <a:t>autre</a:t>
            </a:r>
            <a:endParaRPr lang="it-IT" dirty="0"/>
          </a:p>
        </p:txBody>
      </p:sp>
      <p:sp>
        <p:nvSpPr>
          <p:cNvPr id="3" name="Segnaposto contenuto 2"/>
          <p:cNvSpPr>
            <a:spLocks noGrp="1"/>
          </p:cNvSpPr>
          <p:nvPr>
            <p:ph idx="1"/>
          </p:nvPr>
        </p:nvSpPr>
        <p:spPr>
          <a:solidFill>
            <a:srgbClr val="FF0000"/>
          </a:solidFill>
        </p:spPr>
        <p:txBody>
          <a:bodyPr>
            <a:normAutofit fontScale="77500" lnSpcReduction="20000"/>
          </a:bodyPr>
          <a:lstStyle/>
          <a:p>
            <a:r>
              <a:rPr lang="it-IT" dirty="0"/>
              <a:t>La cornice generale di un progetto imponente, anche nella sua analiticità, è  la domanda  kantiana: chi è l'uomo</a:t>
            </a:r>
            <a:r>
              <a:rPr lang="it-IT" dirty="0" smtClean="0"/>
              <a:t>?</a:t>
            </a:r>
          </a:p>
          <a:p>
            <a:r>
              <a:rPr lang="it-IT" dirty="0"/>
              <a:t>. Il Nostro ritiene che si possa  </a:t>
            </a:r>
            <a:r>
              <a:rPr lang="it-IT" dirty="0" err="1"/>
              <a:t>ri</a:t>
            </a:r>
            <a:r>
              <a:rPr lang="it-IT" dirty="0"/>
              <a:t>-pensare  filosoficamente l'essere  umano anche attardandosi in lunghe  deviazioni, </a:t>
            </a:r>
            <a:r>
              <a:rPr lang="it-IT" dirty="0" smtClean="0"/>
              <a:t>  </a:t>
            </a:r>
          </a:p>
          <a:p>
            <a:r>
              <a:rPr lang="it-IT" dirty="0" smtClean="0"/>
              <a:t>il </a:t>
            </a:r>
            <a:r>
              <a:rPr lang="it-IT" dirty="0"/>
              <a:t>viaggio filosofico della contemporaneità  è  una  ermeneutica  intrinsecamente  legata  ai  </a:t>
            </a:r>
            <a:r>
              <a:rPr lang="it-IT" i="1" dirty="0" err="1"/>
              <a:t>detours</a:t>
            </a:r>
            <a:r>
              <a:rPr lang="it-IT" dirty="0"/>
              <a:t>: attraverso  tappe  </a:t>
            </a:r>
            <a:r>
              <a:rPr lang="it-IT" dirty="0" smtClean="0"/>
              <a:t>successive dall’astratto al concreto :</a:t>
            </a:r>
          </a:p>
          <a:p>
            <a:r>
              <a:rPr lang="it-IT" dirty="0" smtClean="0"/>
              <a:t> </a:t>
            </a:r>
            <a:r>
              <a:rPr lang="it-IT" dirty="0"/>
              <a:t>si disegna dapprima  un soggetto(</a:t>
            </a:r>
            <a:r>
              <a:rPr lang="it-IT" i="1" dirty="0"/>
              <a:t>je</a:t>
            </a:r>
            <a:r>
              <a:rPr lang="it-IT" dirty="0"/>
              <a:t>) come agente  di  discorso e  di  azione, </a:t>
            </a:r>
            <a:endParaRPr lang="it-IT" dirty="0" smtClean="0"/>
          </a:p>
          <a:p>
            <a:r>
              <a:rPr lang="it-IT" dirty="0" smtClean="0"/>
              <a:t>che    </a:t>
            </a:r>
            <a:r>
              <a:rPr lang="it-IT" dirty="0"/>
              <a:t>attraverso  la   mediazione  narrativa può essere individuato come narratore e protagonista  del proprio racconto di vita, </a:t>
            </a:r>
            <a:endParaRPr lang="it-IT" dirty="0" smtClean="0"/>
          </a:p>
          <a:p>
            <a:r>
              <a:rPr lang="it-IT" dirty="0" smtClean="0"/>
              <a:t> </a:t>
            </a:r>
            <a:r>
              <a:rPr lang="it-IT" dirty="0"/>
              <a:t>per concludere  nell’ individuo  responsabile, centro  dell'etica che “merita di essere chiamato sé”. </a:t>
            </a:r>
            <a:endParaRPr lang="it-IT" dirty="0" smtClean="0"/>
          </a:p>
          <a:p>
            <a:r>
              <a:rPr lang="it-IT" dirty="0" smtClean="0"/>
              <a:t>Pertanto </a:t>
            </a:r>
            <a:r>
              <a:rPr lang="it-IT" dirty="0"/>
              <a:t>in </a:t>
            </a:r>
            <a:r>
              <a:rPr lang="it-IT" i="1" dirty="0"/>
              <a:t>Sé come un altro </a:t>
            </a:r>
            <a:r>
              <a:rPr lang="it-IT" dirty="0"/>
              <a:t>l'interrogativo: </a:t>
            </a:r>
            <a:r>
              <a:rPr lang="it-IT" i="1" dirty="0"/>
              <a:t>chi sono io?</a:t>
            </a:r>
            <a:r>
              <a:rPr lang="it-IT" dirty="0"/>
              <a:t>, che già ne </a:t>
            </a:r>
            <a:r>
              <a:rPr lang="it-IT" i="1" dirty="0"/>
              <a:t>Il</a:t>
            </a:r>
            <a:r>
              <a:rPr lang="it-IT" dirty="0"/>
              <a:t> </a:t>
            </a:r>
            <a:r>
              <a:rPr lang="it-IT" i="1" dirty="0"/>
              <a:t>conflitto delle interpretazioni </a:t>
            </a:r>
            <a:r>
              <a:rPr lang="it-IT" dirty="0"/>
              <a:t>affiancava il sereno </a:t>
            </a:r>
            <a:r>
              <a:rPr lang="it-IT" i="1" dirty="0"/>
              <a:t>Io sono</a:t>
            </a:r>
            <a:r>
              <a:rPr lang="it-IT" dirty="0"/>
              <a:t>, manifesta una polisemia non più occultabile: chi parla?, chi agisce? chi si racconta?, chi è responsabile? </a:t>
            </a:r>
          </a:p>
        </p:txBody>
      </p:sp>
    </p:spTree>
    <p:extLst>
      <p:ext uri="{BB962C8B-B14F-4D97-AF65-F5344CB8AC3E}">
        <p14:creationId xmlns:p14="http://schemas.microsoft.com/office/powerpoint/2010/main" val="3939085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00B0F0"/>
          </a:solidFill>
        </p:spPr>
        <p:txBody>
          <a:bodyPr/>
          <a:lstStyle/>
          <a:p>
            <a:r>
              <a:rPr lang="it-IT" i="1" dirty="0"/>
              <a:t> </a:t>
            </a:r>
            <a:r>
              <a:rPr lang="it-IT" i="1" dirty="0" smtClean="0"/>
              <a:t>           </a:t>
            </a:r>
            <a:r>
              <a:rPr lang="it-IT" i="1" dirty="0" err="1" smtClean="0"/>
              <a:t>Soi</a:t>
            </a:r>
            <a:r>
              <a:rPr lang="it-IT" i="1" dirty="0" smtClean="0"/>
              <a:t> </a:t>
            </a:r>
            <a:r>
              <a:rPr lang="it-IT" i="1" dirty="0" err="1"/>
              <a:t>meme</a:t>
            </a:r>
            <a:r>
              <a:rPr lang="it-IT" i="1" dirty="0"/>
              <a:t> </a:t>
            </a:r>
            <a:r>
              <a:rPr lang="it-IT" i="1" dirty="0" err="1"/>
              <a:t>comme</a:t>
            </a:r>
            <a:r>
              <a:rPr lang="it-IT" i="1" dirty="0"/>
              <a:t> un </a:t>
            </a:r>
            <a:r>
              <a:rPr lang="it-IT" i="1" dirty="0" err="1"/>
              <a:t>autre</a:t>
            </a:r>
            <a:endParaRPr lang="it-IT" dirty="0"/>
          </a:p>
        </p:txBody>
      </p:sp>
      <p:sp>
        <p:nvSpPr>
          <p:cNvPr id="3" name="Segnaposto contenuto 2"/>
          <p:cNvSpPr>
            <a:spLocks noGrp="1"/>
          </p:cNvSpPr>
          <p:nvPr>
            <p:ph idx="1"/>
          </p:nvPr>
        </p:nvSpPr>
        <p:spPr>
          <a:solidFill>
            <a:srgbClr val="FF0000"/>
          </a:solidFill>
        </p:spPr>
        <p:txBody>
          <a:bodyPr/>
          <a:lstStyle/>
          <a:p>
            <a:r>
              <a:rPr lang="it-IT" dirty="0"/>
              <a:t>T</a:t>
            </a:r>
            <a:r>
              <a:rPr lang="it-IT" dirty="0" smtClean="0"/>
              <a:t>re le principali </a:t>
            </a:r>
            <a:r>
              <a:rPr lang="it-IT" dirty="0"/>
              <a:t>intenzioni filosofiche che hanno sorretto </a:t>
            </a:r>
            <a:r>
              <a:rPr lang="it-IT" dirty="0" smtClean="0"/>
              <a:t>l’ elaborazione </a:t>
            </a:r>
            <a:r>
              <a:rPr lang="it-IT" dirty="0" err="1" smtClean="0"/>
              <a:t>ricoeuriana</a:t>
            </a:r>
            <a:r>
              <a:rPr lang="it-IT" dirty="0" smtClean="0"/>
              <a:t>,  </a:t>
            </a:r>
            <a:r>
              <a:rPr lang="it-IT" dirty="0"/>
              <a:t>illustrate </a:t>
            </a:r>
            <a:r>
              <a:rPr lang="it-IT" dirty="0" smtClean="0"/>
              <a:t>con </a:t>
            </a:r>
            <a:r>
              <a:rPr lang="it-IT" dirty="0"/>
              <a:t>puntuale analiticità: </a:t>
            </a:r>
            <a:endParaRPr lang="it-IT" dirty="0" smtClean="0"/>
          </a:p>
          <a:p>
            <a:r>
              <a:rPr lang="it-IT" dirty="0" smtClean="0"/>
              <a:t>1) </a:t>
            </a:r>
            <a:r>
              <a:rPr lang="it-IT" dirty="0"/>
              <a:t>si afferma il primato della mediazione  riflessiva, sé, sulla  posizione  immediata del soggetto, quale si rivela nel Ego Cogito</a:t>
            </a:r>
            <a:r>
              <a:rPr lang="it-IT" dirty="0" smtClean="0"/>
              <a:t>.</a:t>
            </a:r>
          </a:p>
          <a:p>
            <a:r>
              <a:rPr lang="it-IT" dirty="0" smtClean="0"/>
              <a:t>2)  </a:t>
            </a:r>
            <a:r>
              <a:rPr lang="it-IT" dirty="0"/>
              <a:t>si vuole evidenziare la duplicità di significazione dell'identità,  </a:t>
            </a:r>
            <a:r>
              <a:rPr lang="it-IT" i="1" dirty="0"/>
              <a:t>idem</a:t>
            </a:r>
            <a:r>
              <a:rPr lang="it-IT" dirty="0"/>
              <a:t> </a:t>
            </a:r>
            <a:r>
              <a:rPr lang="it-IT" dirty="0" smtClean="0"/>
              <a:t>e</a:t>
            </a:r>
            <a:r>
              <a:rPr lang="it-IT" i="1" dirty="0"/>
              <a:t> ipse</a:t>
            </a:r>
            <a:r>
              <a:rPr lang="it-IT" dirty="0"/>
              <a:t>,  </a:t>
            </a:r>
            <a:endParaRPr lang="it-IT" dirty="0" smtClean="0"/>
          </a:p>
          <a:p>
            <a:pPr marL="0" indent="0">
              <a:buNone/>
            </a:pPr>
            <a:r>
              <a:rPr lang="it-IT" dirty="0" smtClean="0"/>
              <a:t>  3</a:t>
            </a:r>
            <a:r>
              <a:rPr lang="it-IT" dirty="0" smtClean="0"/>
              <a:t>) infine  </a:t>
            </a:r>
            <a:r>
              <a:rPr lang="it-IT" dirty="0"/>
              <a:t>all'interno dell'identità </a:t>
            </a:r>
            <a:r>
              <a:rPr lang="it-IT" i="1" dirty="0"/>
              <a:t>ipse</a:t>
            </a:r>
            <a:r>
              <a:rPr lang="it-IT" dirty="0"/>
              <a:t> delineare la dialettica del sé e dell'altro da sé. </a:t>
            </a:r>
          </a:p>
        </p:txBody>
      </p:sp>
    </p:spTree>
    <p:extLst>
      <p:ext uri="{BB962C8B-B14F-4D97-AF65-F5344CB8AC3E}">
        <p14:creationId xmlns:p14="http://schemas.microsoft.com/office/powerpoint/2010/main" val="3310784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00B0F0"/>
          </a:solidFill>
        </p:spPr>
        <p:txBody>
          <a:bodyPr/>
          <a:lstStyle/>
          <a:p>
            <a:r>
              <a:rPr lang="it-IT" dirty="0" smtClean="0"/>
              <a:t>                      Pensare </a:t>
            </a:r>
            <a:r>
              <a:rPr lang="it-IT" dirty="0"/>
              <a:t>l’iniziativa</a:t>
            </a:r>
          </a:p>
        </p:txBody>
      </p:sp>
      <p:sp>
        <p:nvSpPr>
          <p:cNvPr id="3" name="Segnaposto contenuto 2"/>
          <p:cNvSpPr>
            <a:spLocks noGrp="1"/>
          </p:cNvSpPr>
          <p:nvPr>
            <p:ph idx="1"/>
          </p:nvPr>
        </p:nvSpPr>
        <p:spPr>
          <a:solidFill>
            <a:srgbClr val="FF0000"/>
          </a:solidFill>
        </p:spPr>
        <p:txBody>
          <a:bodyPr>
            <a:normAutofit fontScale="85000" lnSpcReduction="10000"/>
          </a:bodyPr>
          <a:lstStyle/>
          <a:p>
            <a:r>
              <a:rPr lang="it-IT" dirty="0" smtClean="0"/>
              <a:t> Interessante per il nostro scopo, ma anche focus del testo : </a:t>
            </a:r>
          </a:p>
          <a:p>
            <a:r>
              <a:rPr lang="it-IT" dirty="0" smtClean="0"/>
              <a:t>la </a:t>
            </a:r>
            <a:r>
              <a:rPr lang="it-IT" dirty="0"/>
              <a:t>dialettica di </a:t>
            </a:r>
            <a:r>
              <a:rPr lang="it-IT" i="1" dirty="0"/>
              <a:t>idem </a:t>
            </a:r>
            <a:r>
              <a:rPr lang="it-IT" dirty="0"/>
              <a:t>e </a:t>
            </a:r>
            <a:r>
              <a:rPr lang="it-IT" i="1" dirty="0"/>
              <a:t>ipse</a:t>
            </a:r>
            <a:r>
              <a:rPr lang="it-IT" dirty="0"/>
              <a:t>, </a:t>
            </a:r>
            <a:r>
              <a:rPr lang="it-IT" dirty="0" smtClean="0"/>
              <a:t>che mostra anche   </a:t>
            </a:r>
            <a:r>
              <a:rPr lang="it-IT" dirty="0"/>
              <a:t>la storicità dell’essere umano; </a:t>
            </a:r>
            <a:endParaRPr lang="it-IT" dirty="0" smtClean="0"/>
          </a:p>
          <a:p>
            <a:r>
              <a:rPr lang="it-IT" dirty="0" smtClean="0"/>
              <a:t>dialettica </a:t>
            </a:r>
            <a:r>
              <a:rPr lang="it-IT" dirty="0"/>
              <a:t>o articolazione </a:t>
            </a:r>
            <a:r>
              <a:rPr lang="it-IT" dirty="0" smtClean="0"/>
              <a:t> complessa: </a:t>
            </a:r>
          </a:p>
          <a:p>
            <a:r>
              <a:rPr lang="it-IT" dirty="0" smtClean="0"/>
              <a:t>l'</a:t>
            </a:r>
            <a:r>
              <a:rPr lang="it-IT" i="1" dirty="0" smtClean="0"/>
              <a:t>idem</a:t>
            </a:r>
            <a:r>
              <a:rPr lang="it-IT" dirty="0" smtClean="0"/>
              <a:t> </a:t>
            </a:r>
            <a:r>
              <a:rPr lang="it-IT" dirty="0"/>
              <a:t>esprime la medesimezza o continuità</a:t>
            </a:r>
            <a:r>
              <a:rPr lang="it-IT" dirty="0" smtClean="0"/>
              <a:t>,</a:t>
            </a:r>
          </a:p>
          <a:p>
            <a:r>
              <a:rPr lang="it-IT" dirty="0" smtClean="0"/>
              <a:t> </a:t>
            </a:r>
            <a:r>
              <a:rPr lang="it-IT" dirty="0"/>
              <a:t>l'</a:t>
            </a:r>
            <a:r>
              <a:rPr lang="it-IT" i="1" dirty="0"/>
              <a:t>ipse</a:t>
            </a:r>
            <a:r>
              <a:rPr lang="it-IT" dirty="0"/>
              <a:t> la singolarità  e imprevedibilità; non  solo, ma  per  l'intreccio tra fenomenologia e ontologia, cui </a:t>
            </a:r>
            <a:r>
              <a:rPr lang="it-IT" dirty="0" err="1"/>
              <a:t>Ricoeur</a:t>
            </a:r>
            <a:r>
              <a:rPr lang="it-IT" dirty="0"/>
              <a:t>  di continuo si richiama, si evince  altresì che questa non è una differenza puramente terminologica, ma di modi di  essere, e </a:t>
            </a:r>
            <a:r>
              <a:rPr lang="it-IT" dirty="0" err="1"/>
              <a:t>Ricoeur</a:t>
            </a:r>
            <a:r>
              <a:rPr lang="it-IT" dirty="0"/>
              <a:t> ne offre una esemplificazione chiarificante: </a:t>
            </a:r>
            <a:endParaRPr lang="it-IT" dirty="0" smtClean="0"/>
          </a:p>
          <a:p>
            <a:r>
              <a:rPr lang="it-IT" dirty="0" smtClean="0"/>
              <a:t>“</a:t>
            </a:r>
            <a:r>
              <a:rPr lang="it-IT" dirty="0"/>
              <a:t>la medesimezza è la permanenza delle impronte digitali di un uomo, o della sua formula genetica..., a livello psicologico il carattere... . Mentre il paradigma dell’</a:t>
            </a:r>
            <a:r>
              <a:rPr lang="it-IT" dirty="0" err="1"/>
              <a:t>identita</a:t>
            </a:r>
            <a:r>
              <a:rPr lang="it-IT" dirty="0"/>
              <a:t> </a:t>
            </a:r>
            <a:r>
              <a:rPr lang="it-IT" i="1" dirty="0"/>
              <a:t>ipse</a:t>
            </a:r>
            <a:r>
              <a:rPr lang="it-IT" dirty="0"/>
              <a:t> è la promessa. Manterrò anche se sono cambiato; è un ‘identità voluta e mantenuta che si promulga ad onta del cambiamento”.</a:t>
            </a:r>
          </a:p>
        </p:txBody>
      </p:sp>
    </p:spTree>
    <p:extLst>
      <p:ext uri="{BB962C8B-B14F-4D97-AF65-F5344CB8AC3E}">
        <p14:creationId xmlns:p14="http://schemas.microsoft.com/office/powerpoint/2010/main" val="409241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uomoconlabombetta001"/>
          <p:cNvPicPr/>
          <p:nvPr/>
        </p:nvPicPr>
        <p:blipFill>
          <a:blip r:embed="rId2">
            <a:extLst>
              <a:ext uri="{28A0092B-C50C-407E-A947-70E740481C1C}">
                <a14:useLocalDpi xmlns:a14="http://schemas.microsoft.com/office/drawing/2010/main" val="0"/>
              </a:ext>
            </a:extLst>
          </a:blip>
          <a:srcRect/>
          <a:stretch>
            <a:fillRect/>
          </a:stretch>
        </p:blipFill>
        <p:spPr bwMode="auto">
          <a:xfrm>
            <a:off x="73939" y="183284"/>
            <a:ext cx="5409869" cy="6324679"/>
          </a:xfrm>
          <a:prstGeom prst="rect">
            <a:avLst/>
          </a:prstGeom>
          <a:noFill/>
          <a:ln>
            <a:noFill/>
          </a:ln>
        </p:spPr>
      </p:pic>
      <p:pic>
        <p:nvPicPr>
          <p:cNvPr id="3" name="Immagine 2" descr="uomoconlabombetta001"/>
          <p:cNvPicPr/>
          <p:nvPr/>
        </p:nvPicPr>
        <p:blipFill>
          <a:blip r:embed="rId2">
            <a:extLst>
              <a:ext uri="{28A0092B-C50C-407E-A947-70E740481C1C}">
                <a14:useLocalDpi xmlns:a14="http://schemas.microsoft.com/office/drawing/2010/main" val="0"/>
              </a:ext>
            </a:extLst>
          </a:blip>
          <a:srcRect/>
          <a:stretch>
            <a:fillRect/>
          </a:stretch>
        </p:blipFill>
        <p:spPr bwMode="auto">
          <a:xfrm>
            <a:off x="-1" y="358815"/>
            <a:ext cx="5231757" cy="6149148"/>
          </a:xfrm>
          <a:prstGeom prst="rect">
            <a:avLst/>
          </a:prstGeom>
          <a:noFill/>
          <a:ln>
            <a:noFill/>
          </a:ln>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7345" y="1398607"/>
            <a:ext cx="52197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3166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1"/>
          </a:solidFill>
        </p:spPr>
        <p:txBody>
          <a:bodyPr/>
          <a:lstStyle/>
          <a:p>
            <a:r>
              <a:rPr lang="it-IT" dirty="0" smtClean="0"/>
              <a:t>                    Verso l’ontologia</a:t>
            </a:r>
            <a:endParaRPr lang="it-IT" dirty="0"/>
          </a:p>
        </p:txBody>
      </p:sp>
      <p:sp>
        <p:nvSpPr>
          <p:cNvPr id="3" name="Segnaposto contenuto 2"/>
          <p:cNvSpPr>
            <a:spLocks noGrp="1"/>
          </p:cNvSpPr>
          <p:nvPr>
            <p:ph idx="1"/>
          </p:nvPr>
        </p:nvSpPr>
        <p:spPr>
          <a:solidFill>
            <a:srgbClr val="FF0000"/>
          </a:solidFill>
        </p:spPr>
        <p:txBody>
          <a:bodyPr/>
          <a:lstStyle/>
          <a:p>
            <a:r>
              <a:rPr lang="it-IT" dirty="0" smtClean="0"/>
              <a:t>Tra </a:t>
            </a:r>
            <a:r>
              <a:rPr lang="it-IT" dirty="0" err="1"/>
              <a:t>H</a:t>
            </a:r>
            <a:r>
              <a:rPr lang="it-IT" dirty="0" err="1" smtClean="0"/>
              <a:t>eidegger</a:t>
            </a:r>
            <a:r>
              <a:rPr lang="it-IT" dirty="0" smtClean="0"/>
              <a:t> e </a:t>
            </a:r>
            <a:r>
              <a:rPr lang="it-IT" dirty="0" err="1" smtClean="0"/>
              <a:t>Levinas</a:t>
            </a:r>
            <a:r>
              <a:rPr lang="it-IT" dirty="0" smtClean="0"/>
              <a:t>;</a:t>
            </a:r>
            <a:endParaRPr lang="it-IT" dirty="0"/>
          </a:p>
          <a:p>
            <a:r>
              <a:rPr lang="it-IT" dirty="0"/>
              <a:t>l'</a:t>
            </a:r>
            <a:r>
              <a:rPr lang="it-IT" i="1" dirty="0"/>
              <a:t>ipse </a:t>
            </a:r>
            <a:r>
              <a:rPr lang="it-IT" dirty="0"/>
              <a:t>infatti  raffigura l'essere come atto, come </a:t>
            </a:r>
            <a:r>
              <a:rPr lang="it-IT" i="1" dirty="0" err="1"/>
              <a:t>enérgheia</a:t>
            </a:r>
            <a:r>
              <a:rPr lang="it-IT" dirty="0"/>
              <a:t> e </a:t>
            </a:r>
            <a:r>
              <a:rPr lang="it-IT" i="1" dirty="0" err="1"/>
              <a:t>dynamis</a:t>
            </a:r>
            <a:r>
              <a:rPr lang="it-IT" dirty="0"/>
              <a:t>, concezione che pur  presente  in  Aristotele,  nei passi   in  cui  parla della </a:t>
            </a:r>
            <a:r>
              <a:rPr lang="it-IT" dirty="0" err="1"/>
              <a:t>plurivocità</a:t>
            </a:r>
            <a:r>
              <a:rPr lang="it-IT" dirty="0"/>
              <a:t> dell'essere, è rimasta  poi sotterranea nella storia della filosofia, senza per questo  perdere la sua forza e vitalità in quegli  "attimi" in  cui  è riuscita  a palesarsi; </a:t>
            </a:r>
            <a:endParaRPr lang="it-IT" dirty="0" smtClean="0"/>
          </a:p>
          <a:p>
            <a:r>
              <a:rPr lang="it-IT" dirty="0" smtClean="0"/>
              <a:t>pertanto </a:t>
            </a:r>
            <a:r>
              <a:rPr lang="it-IT" dirty="0"/>
              <a:t>l’identità </a:t>
            </a:r>
            <a:r>
              <a:rPr lang="it-IT" i="1" dirty="0"/>
              <a:t>ipse</a:t>
            </a:r>
            <a:r>
              <a:rPr lang="it-IT" dirty="0"/>
              <a:t>  richiede (ed è richiesta da) una ontologia dell'</a:t>
            </a:r>
            <a:r>
              <a:rPr lang="it-IT" b="1" dirty="0"/>
              <a:t>atto-potenza</a:t>
            </a:r>
            <a:r>
              <a:rPr lang="it-IT" dirty="0"/>
              <a:t>, altra e diversa dall'ontologia dell' essere- </a:t>
            </a:r>
            <a:r>
              <a:rPr lang="it-IT" i="1" dirty="0" err="1"/>
              <a:t>ousia</a:t>
            </a:r>
            <a:r>
              <a:rPr lang="it-IT" dirty="0"/>
              <a:t>, oggi inaridita.  </a:t>
            </a:r>
          </a:p>
          <a:p>
            <a:endParaRPr lang="it-IT" dirty="0"/>
          </a:p>
        </p:txBody>
      </p:sp>
    </p:spTree>
    <p:extLst>
      <p:ext uri="{BB962C8B-B14F-4D97-AF65-F5344CB8AC3E}">
        <p14:creationId xmlns:p14="http://schemas.microsoft.com/office/powerpoint/2010/main" val="1825163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00B0F0"/>
          </a:solidFill>
        </p:spPr>
        <p:txBody>
          <a:bodyPr/>
          <a:lstStyle/>
          <a:p>
            <a:r>
              <a:rPr lang="it-IT" dirty="0" smtClean="0"/>
              <a:t>      Polisemia del verbo essere</a:t>
            </a:r>
            <a:endParaRPr lang="it-IT" dirty="0"/>
          </a:p>
        </p:txBody>
      </p:sp>
      <p:sp>
        <p:nvSpPr>
          <p:cNvPr id="3" name="Segnaposto contenuto 2"/>
          <p:cNvSpPr>
            <a:spLocks noGrp="1"/>
          </p:cNvSpPr>
          <p:nvPr>
            <p:ph idx="1"/>
          </p:nvPr>
        </p:nvSpPr>
        <p:spPr>
          <a:solidFill>
            <a:srgbClr val="FF0000"/>
          </a:solidFill>
        </p:spPr>
        <p:txBody>
          <a:bodyPr/>
          <a:lstStyle/>
          <a:p>
            <a:r>
              <a:rPr lang="it-IT" dirty="0" err="1" smtClean="0"/>
              <a:t>Ricoeur</a:t>
            </a:r>
            <a:r>
              <a:rPr lang="it-IT" dirty="0" smtClean="0"/>
              <a:t> rifiuta </a:t>
            </a:r>
            <a:r>
              <a:rPr lang="it-IT" dirty="0"/>
              <a:t>una ripetizione piatta, ma anche  una erranza  senza  meta, </a:t>
            </a:r>
            <a:r>
              <a:rPr lang="it-IT" dirty="0" smtClean="0"/>
              <a:t>e disegna </a:t>
            </a:r>
            <a:r>
              <a:rPr lang="it-IT" dirty="0"/>
              <a:t>lo  spazio di  una </a:t>
            </a:r>
            <a:r>
              <a:rPr lang="it-IT" dirty="0" smtClean="0"/>
              <a:t>:</a:t>
            </a:r>
          </a:p>
          <a:p>
            <a:r>
              <a:rPr lang="it-IT" b="1" dirty="0" smtClean="0"/>
              <a:t>re-interpretazione</a:t>
            </a:r>
            <a:r>
              <a:rPr lang="it-IT" dirty="0" smtClean="0"/>
              <a:t> </a:t>
            </a:r>
            <a:r>
              <a:rPr lang="it-IT" dirty="0"/>
              <a:t>come innovazione, alla  ricerca di quel potenziale di senso lasciato  per troppo tempo inesplorato, </a:t>
            </a:r>
            <a:endParaRPr lang="it-IT" dirty="0" smtClean="0"/>
          </a:p>
          <a:p>
            <a:r>
              <a:rPr lang="it-IT" dirty="0" smtClean="0"/>
              <a:t>nel </a:t>
            </a:r>
            <a:r>
              <a:rPr lang="it-IT" dirty="0"/>
              <a:t>tentativo di riattivare e risvegliare le risorse e le cifre  mascherate nelle grandi </a:t>
            </a:r>
            <a:r>
              <a:rPr lang="it-IT" dirty="0" smtClean="0"/>
              <a:t>sistematizzazioni </a:t>
            </a:r>
            <a:endParaRPr lang="it-IT" dirty="0"/>
          </a:p>
        </p:txBody>
      </p:sp>
    </p:spTree>
    <p:extLst>
      <p:ext uri="{BB962C8B-B14F-4D97-AF65-F5344CB8AC3E}">
        <p14:creationId xmlns:p14="http://schemas.microsoft.com/office/powerpoint/2010/main" val="661045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1"/>
          </a:solidFill>
        </p:spPr>
        <p:txBody>
          <a:bodyPr/>
          <a:lstStyle/>
          <a:p>
            <a:r>
              <a:rPr lang="it-IT" dirty="0" smtClean="0"/>
              <a:t>                     Verità ontologica</a:t>
            </a:r>
            <a:endParaRPr lang="it-IT" dirty="0"/>
          </a:p>
        </p:txBody>
      </p:sp>
      <p:sp>
        <p:nvSpPr>
          <p:cNvPr id="3" name="Segnaposto contenuto 2"/>
          <p:cNvSpPr>
            <a:spLocks noGrp="1"/>
          </p:cNvSpPr>
          <p:nvPr>
            <p:ph idx="1"/>
          </p:nvPr>
        </p:nvSpPr>
        <p:spPr>
          <a:solidFill>
            <a:srgbClr val="FF0000"/>
          </a:solidFill>
        </p:spPr>
        <p:txBody>
          <a:bodyPr>
            <a:normAutofit fontScale="85000" lnSpcReduction="20000"/>
          </a:bodyPr>
          <a:lstStyle/>
          <a:p>
            <a:endParaRPr lang="it-IT" dirty="0" smtClean="0"/>
          </a:p>
          <a:p>
            <a:r>
              <a:rPr lang="it-IT" dirty="0" smtClean="0"/>
              <a:t>Verità come :</a:t>
            </a:r>
          </a:p>
          <a:p>
            <a:r>
              <a:rPr lang="it-IT" dirty="0" smtClean="0"/>
              <a:t>attestazione, </a:t>
            </a:r>
          </a:p>
          <a:p>
            <a:r>
              <a:rPr lang="it-IT" dirty="0" smtClean="0"/>
              <a:t>Testimonianza,</a:t>
            </a:r>
          </a:p>
          <a:p>
            <a:r>
              <a:rPr lang="it-IT" dirty="0" smtClean="0"/>
              <a:t>credenza</a:t>
            </a:r>
            <a:r>
              <a:rPr lang="it-IT" i="1" dirty="0"/>
              <a:t> </a:t>
            </a:r>
            <a:r>
              <a:rPr lang="it-IT" i="1" dirty="0" smtClean="0"/>
              <a:t>(</a:t>
            </a:r>
            <a:r>
              <a:rPr lang="it-IT" i="1" dirty="0" err="1" smtClean="0"/>
              <a:t>croyance</a:t>
            </a:r>
            <a:r>
              <a:rPr lang="it-IT" i="1" dirty="0" smtClean="0"/>
              <a:t>), e </a:t>
            </a:r>
            <a:r>
              <a:rPr lang="it-IT" dirty="0" smtClean="0"/>
              <a:t>non </a:t>
            </a:r>
            <a:r>
              <a:rPr lang="it-IT" dirty="0" smtClean="0"/>
              <a:t>opinione, ma </a:t>
            </a:r>
            <a:r>
              <a:rPr lang="it-IT" dirty="0" smtClean="0"/>
              <a:t>anche  </a:t>
            </a:r>
            <a:r>
              <a:rPr lang="it-IT" i="1" dirty="0" err="1" smtClean="0"/>
              <a:t>créance</a:t>
            </a:r>
            <a:r>
              <a:rPr lang="it-IT" i="1" dirty="0" smtClean="0"/>
              <a:t> </a:t>
            </a:r>
            <a:r>
              <a:rPr lang="it-IT" dirty="0"/>
              <a:t>a  cui  si collegano  in  questa" sinfonia" </a:t>
            </a:r>
            <a:r>
              <a:rPr lang="it-IT" dirty="0" err="1" smtClean="0"/>
              <a:t>ricoeuriana</a:t>
            </a:r>
            <a:r>
              <a:rPr lang="it-IT" dirty="0" smtClean="0"/>
              <a:t>  </a:t>
            </a:r>
            <a:r>
              <a:rPr lang="it-IT" dirty="0"/>
              <a:t>altamente  suggestiva   parole quali </a:t>
            </a:r>
            <a:r>
              <a:rPr lang="it-IT" i="1" dirty="0" smtClean="0"/>
              <a:t>:</a:t>
            </a:r>
          </a:p>
          <a:p>
            <a:r>
              <a:rPr lang="it-IT" i="1" dirty="0" smtClean="0"/>
              <a:t> </a:t>
            </a:r>
            <a:r>
              <a:rPr lang="it-IT" i="1" dirty="0" err="1"/>
              <a:t>assurance</a:t>
            </a:r>
            <a:r>
              <a:rPr lang="it-IT" i="1" dirty="0"/>
              <a:t>, </a:t>
            </a:r>
            <a:r>
              <a:rPr lang="it-IT" i="1" dirty="0" err="1"/>
              <a:t>confiance</a:t>
            </a:r>
            <a:r>
              <a:rPr lang="it-IT" i="1" dirty="0"/>
              <a:t>, </a:t>
            </a:r>
            <a:r>
              <a:rPr lang="it-IT" i="1" dirty="0" err="1"/>
              <a:t>fiance</a:t>
            </a:r>
            <a:r>
              <a:rPr lang="it-IT" i="1" dirty="0"/>
              <a:t>, </a:t>
            </a:r>
            <a:r>
              <a:rPr lang="it-IT" i="1" dirty="0" err="1"/>
              <a:t>temoignage</a:t>
            </a:r>
            <a:r>
              <a:rPr lang="it-IT" i="1" dirty="0"/>
              <a:t>, </a:t>
            </a:r>
            <a:r>
              <a:rPr lang="it-IT" dirty="0"/>
              <a:t>in  cui l’ istanza  etica balza in primo piano.</a:t>
            </a:r>
          </a:p>
          <a:p>
            <a:r>
              <a:rPr lang="it-IT" i="1" dirty="0"/>
              <a:t>           </a:t>
            </a:r>
            <a:r>
              <a:rPr lang="it-IT" dirty="0"/>
              <a:t>All'io credo  che  </a:t>
            </a:r>
            <a:r>
              <a:rPr lang="it-IT" dirty="0" err="1"/>
              <a:t>Ricoeur</a:t>
            </a:r>
            <a:r>
              <a:rPr lang="it-IT" dirty="0"/>
              <a:t>  oppone l'io  credo in, o credo a,  alla certezza  della  verifica subentra la sicurezza  della confidenza, in  una  sorta  di grammatica  della  </a:t>
            </a:r>
            <a:r>
              <a:rPr lang="it-IT" i="1" dirty="0" err="1"/>
              <a:t>créance</a:t>
            </a:r>
            <a:r>
              <a:rPr lang="it-IT" dirty="0"/>
              <a:t>  che può costituire una vera e propria epistemologia; se "</a:t>
            </a:r>
            <a:r>
              <a:rPr lang="it-IT" dirty="0" err="1"/>
              <a:t>créance</a:t>
            </a:r>
            <a:r>
              <a:rPr lang="it-IT" dirty="0"/>
              <a:t>  est </a:t>
            </a:r>
            <a:r>
              <a:rPr lang="it-IT" dirty="0" err="1"/>
              <a:t>aussi</a:t>
            </a:r>
            <a:r>
              <a:rPr lang="it-IT" dirty="0"/>
              <a:t>  </a:t>
            </a:r>
            <a:r>
              <a:rPr lang="it-IT" dirty="0" err="1"/>
              <a:t>fiance</a:t>
            </a:r>
            <a:r>
              <a:rPr lang="it-IT" dirty="0"/>
              <a:t>" l'attestazione  è fondamentalmente attestazione di sé,  e </a:t>
            </a:r>
            <a:r>
              <a:rPr lang="it-IT" dirty="0" err="1"/>
              <a:t>Ricoeur</a:t>
            </a:r>
            <a:r>
              <a:rPr lang="it-IT" dirty="0"/>
              <a:t>  aggiunge “sicurezza  di essere se stesso agente e sofferente</a:t>
            </a:r>
          </a:p>
        </p:txBody>
      </p:sp>
    </p:spTree>
    <p:extLst>
      <p:ext uri="{BB962C8B-B14F-4D97-AF65-F5344CB8AC3E}">
        <p14:creationId xmlns:p14="http://schemas.microsoft.com/office/powerpoint/2010/main" val="2951912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00B0F0"/>
          </a:solidFill>
        </p:spPr>
        <p:txBody>
          <a:bodyPr/>
          <a:lstStyle/>
          <a:p>
            <a:r>
              <a:rPr lang="it-IT" dirty="0" smtClean="0"/>
              <a:t>               Una matassa da  sbrogliare</a:t>
            </a:r>
            <a:endParaRPr lang="it-IT" dirty="0"/>
          </a:p>
        </p:txBody>
      </p:sp>
      <p:sp>
        <p:nvSpPr>
          <p:cNvPr id="3" name="Segnaposto contenuto 2"/>
          <p:cNvSpPr>
            <a:spLocks noGrp="1"/>
          </p:cNvSpPr>
          <p:nvPr>
            <p:ph idx="1"/>
          </p:nvPr>
        </p:nvSpPr>
        <p:spPr>
          <a:solidFill>
            <a:srgbClr val="FF0000"/>
          </a:solidFill>
        </p:spPr>
        <p:txBody>
          <a:bodyPr/>
          <a:lstStyle/>
          <a:p>
            <a:r>
              <a:rPr lang="it-IT" dirty="0" smtClean="0"/>
              <a:t>Si vogliono: </a:t>
            </a:r>
          </a:p>
          <a:p>
            <a:r>
              <a:rPr lang="it-IT" dirty="0" smtClean="0"/>
              <a:t>intrecciare </a:t>
            </a:r>
            <a:r>
              <a:rPr lang="it-IT" dirty="0"/>
              <a:t>i tre termini del titolo per delineare una tela composita, </a:t>
            </a:r>
            <a:r>
              <a:rPr lang="it-IT" dirty="0" smtClean="0"/>
              <a:t>pur </a:t>
            </a:r>
            <a:r>
              <a:rPr lang="it-IT" dirty="0"/>
              <a:t>partendo da una matassa </a:t>
            </a:r>
            <a:r>
              <a:rPr lang="it-IT" dirty="0" smtClean="0"/>
              <a:t>.</a:t>
            </a:r>
          </a:p>
          <a:p>
            <a:r>
              <a:rPr lang="it-IT" dirty="0" smtClean="0"/>
              <a:t>Evidenziare le  </a:t>
            </a:r>
            <a:r>
              <a:rPr lang="it-IT" dirty="0"/>
              <a:t>precise assonanze, i  fili sottili che rinviano dall’uno all’altro, </a:t>
            </a:r>
          </a:p>
          <a:p>
            <a:r>
              <a:rPr lang="it-IT" dirty="0" smtClean="0"/>
              <a:t> aprire  </a:t>
            </a:r>
            <a:r>
              <a:rPr lang="it-IT" dirty="0"/>
              <a:t>altresì ad  ulteriori concetti  paradigmatici, a cui  vari pensatori e pensatrici , come </a:t>
            </a:r>
            <a:r>
              <a:rPr lang="it-IT" dirty="0" smtClean="0"/>
              <a:t>vedremo, </a:t>
            </a:r>
            <a:r>
              <a:rPr lang="it-IT" dirty="0"/>
              <a:t>hanno dedicato profonde riflessioni, che  vengono in tal modo a rappresentare  la tela di fondo del presente itinerario </a:t>
            </a:r>
          </a:p>
        </p:txBody>
      </p:sp>
    </p:spTree>
    <p:extLst>
      <p:ext uri="{BB962C8B-B14F-4D97-AF65-F5344CB8AC3E}">
        <p14:creationId xmlns:p14="http://schemas.microsoft.com/office/powerpoint/2010/main" val="1022984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00B0F0"/>
          </a:solidFill>
        </p:spPr>
        <p:txBody>
          <a:bodyPr/>
          <a:lstStyle/>
          <a:p>
            <a:r>
              <a:rPr lang="it-IT" dirty="0" smtClean="0"/>
              <a:t>             Identità </a:t>
            </a:r>
            <a:r>
              <a:rPr lang="it-IT" dirty="0"/>
              <a:t>e differenza nella riflessione </a:t>
            </a:r>
            <a:r>
              <a:rPr lang="it-IT" dirty="0" smtClean="0"/>
              <a:t>                           					femminile</a:t>
            </a:r>
            <a:endParaRPr lang="it-IT" dirty="0"/>
          </a:p>
        </p:txBody>
      </p:sp>
      <p:sp>
        <p:nvSpPr>
          <p:cNvPr id="3" name="Segnaposto contenuto 2"/>
          <p:cNvSpPr>
            <a:spLocks noGrp="1"/>
          </p:cNvSpPr>
          <p:nvPr>
            <p:ph idx="1"/>
          </p:nvPr>
        </p:nvSpPr>
        <p:spPr>
          <a:solidFill>
            <a:srgbClr val="FF0000"/>
          </a:solidFill>
        </p:spPr>
        <p:txBody>
          <a:bodyPr>
            <a:normAutofit fontScale="92500" lnSpcReduction="20000"/>
          </a:bodyPr>
          <a:lstStyle/>
          <a:p>
            <a:r>
              <a:rPr lang="it-IT" dirty="0"/>
              <a:t>La riflessione femminista degli ultimi trenta  anni  nei suoi filoni più significativi (da Luce </a:t>
            </a:r>
            <a:r>
              <a:rPr lang="it-IT" dirty="0" err="1"/>
              <a:t>Irigaray</a:t>
            </a:r>
            <a:r>
              <a:rPr lang="it-IT" dirty="0"/>
              <a:t> a Rosi </a:t>
            </a:r>
            <a:r>
              <a:rPr lang="it-IT" dirty="0" err="1"/>
              <a:t>Braidotti</a:t>
            </a:r>
            <a:r>
              <a:rPr lang="it-IT" dirty="0"/>
              <a:t> , da Donna </a:t>
            </a:r>
            <a:r>
              <a:rPr lang="it-IT" dirty="0" err="1"/>
              <a:t>Haraway</a:t>
            </a:r>
            <a:r>
              <a:rPr lang="it-IT" dirty="0"/>
              <a:t> a Judith Butler), sulla scia della crisi del soggetto cartesiano, monolitico e astrattamente superbo,  non solo ha focalizzato l’altro nel cuore del sé, ma è giunto alla decostruzione ultima del soggetto, all’annullamento totale dell'identità nella </a:t>
            </a:r>
            <a:r>
              <a:rPr lang="it-IT" i="1" dirty="0" err="1"/>
              <a:t>queer</a:t>
            </a:r>
            <a:r>
              <a:rPr lang="it-IT" i="1" dirty="0"/>
              <a:t> </a:t>
            </a:r>
            <a:r>
              <a:rPr lang="it-IT" i="1" dirty="0" err="1"/>
              <a:t>theory</a:t>
            </a:r>
            <a:r>
              <a:rPr lang="it-IT" dirty="0"/>
              <a:t>. </a:t>
            </a:r>
            <a:endParaRPr lang="it-IT" dirty="0" smtClean="0"/>
          </a:p>
          <a:p>
            <a:r>
              <a:rPr lang="it-IT" dirty="0" smtClean="0"/>
              <a:t>Specie </a:t>
            </a:r>
            <a:r>
              <a:rPr lang="it-IT" dirty="0"/>
              <a:t>il femminismo statunitense (e </a:t>
            </a:r>
            <a:r>
              <a:rPr lang="it-IT" dirty="0" err="1"/>
              <a:t>Braidotti</a:t>
            </a:r>
            <a:r>
              <a:rPr lang="it-IT" dirty="0"/>
              <a:t>) rifiuta la risposta sostanzialistica alla domanda cos’è una donna?  mostrando come lo stesso concetto di donna debba essere decostruito  a favore del ruolo che ogni essere umano recita o interpreta. </a:t>
            </a:r>
            <a:endParaRPr lang="it-IT" dirty="0" smtClean="0"/>
          </a:p>
          <a:p>
            <a:r>
              <a:rPr lang="it-IT" dirty="0" smtClean="0"/>
              <a:t>Soggetto </a:t>
            </a:r>
            <a:r>
              <a:rPr lang="it-IT" dirty="0"/>
              <a:t>come farsi e non come fatto, intreccio di identità e differenza, e per questo molte studiose parlano, in termini teatrali(Teresa De </a:t>
            </a:r>
            <a:r>
              <a:rPr lang="it-IT" dirty="0" err="1"/>
              <a:t>Lauretis</a:t>
            </a:r>
            <a:r>
              <a:rPr lang="it-IT" dirty="0"/>
              <a:t>) di necessità di uscire da certe ‘parti’,  nelle quali  le donne sono state obbligate ad entrare,  per recitarne di </a:t>
            </a:r>
            <a:r>
              <a:rPr lang="it-IT" dirty="0" smtClean="0"/>
              <a:t>nuove.</a:t>
            </a:r>
            <a:endParaRPr lang="it-IT" dirty="0"/>
          </a:p>
        </p:txBody>
      </p:sp>
    </p:spTree>
    <p:extLst>
      <p:ext uri="{BB962C8B-B14F-4D97-AF65-F5344CB8AC3E}">
        <p14:creationId xmlns:p14="http://schemas.microsoft.com/office/powerpoint/2010/main" val="41067786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1"/>
          </a:solidFill>
        </p:spPr>
        <p:txBody>
          <a:bodyPr/>
          <a:lstStyle/>
          <a:p>
            <a:r>
              <a:rPr lang="it-IT" dirty="0" smtClean="0"/>
              <a:t>                Le due Frida</a:t>
            </a:r>
            <a:endParaRPr lang="it-IT" dirty="0"/>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937462" y="1825625"/>
            <a:ext cx="4317075" cy="4351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95532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00B0F0"/>
          </a:solidFill>
        </p:spPr>
        <p:txBody>
          <a:bodyPr/>
          <a:lstStyle/>
          <a:p>
            <a:r>
              <a:rPr lang="it-IT" b="1" dirty="0" smtClean="0"/>
              <a:t>     Etica </a:t>
            </a:r>
            <a:r>
              <a:rPr lang="it-IT" b="1" dirty="0"/>
              <a:t>della cura, etica della responsabilità</a:t>
            </a:r>
            <a:endParaRPr lang="it-IT" dirty="0"/>
          </a:p>
        </p:txBody>
      </p:sp>
      <p:sp>
        <p:nvSpPr>
          <p:cNvPr id="3" name="Segnaposto contenuto 2"/>
          <p:cNvSpPr>
            <a:spLocks noGrp="1"/>
          </p:cNvSpPr>
          <p:nvPr>
            <p:ph idx="1"/>
          </p:nvPr>
        </p:nvSpPr>
        <p:spPr>
          <a:solidFill>
            <a:srgbClr val="FF0000"/>
          </a:solidFill>
        </p:spPr>
        <p:txBody>
          <a:bodyPr>
            <a:normAutofit/>
          </a:bodyPr>
          <a:lstStyle/>
          <a:p>
            <a:endParaRPr lang="it-IT" dirty="0" smtClean="0"/>
          </a:p>
          <a:p>
            <a:pPr marL="0" indent="0">
              <a:buNone/>
            </a:pPr>
            <a:r>
              <a:rPr lang="it-IT" dirty="0"/>
              <a:t> </a:t>
            </a:r>
            <a:r>
              <a:rPr lang="it-IT" dirty="0" smtClean="0"/>
              <a:t> Nello specifico per quanto riguarda l’</a:t>
            </a:r>
            <a:r>
              <a:rPr lang="it-IT" dirty="0" err="1" smtClean="0"/>
              <a:t>etica,si</a:t>
            </a:r>
            <a:r>
              <a:rPr lang="it-IT" dirty="0" smtClean="0"/>
              <a:t> evincono :</a:t>
            </a:r>
            <a:endParaRPr lang="it-IT" dirty="0"/>
          </a:p>
          <a:p>
            <a:pPr marL="0" indent="0">
              <a:buNone/>
            </a:pPr>
            <a:r>
              <a:rPr lang="it-IT" dirty="0" smtClean="0"/>
              <a:t>  </a:t>
            </a:r>
            <a:r>
              <a:rPr lang="it-IT" dirty="0" err="1" smtClean="0"/>
              <a:t>prismaticità</a:t>
            </a:r>
            <a:r>
              <a:rPr lang="it-IT" dirty="0" smtClean="0"/>
              <a:t> </a:t>
            </a:r>
            <a:r>
              <a:rPr lang="it-IT" dirty="0"/>
              <a:t>delle posizioni femministe, che </a:t>
            </a:r>
            <a:r>
              <a:rPr lang="it-IT" dirty="0" smtClean="0"/>
              <a:t>richiederebbero </a:t>
            </a:r>
            <a:r>
              <a:rPr lang="it-IT" dirty="0"/>
              <a:t>ulteriore  approfondimento</a:t>
            </a:r>
            <a:r>
              <a:rPr lang="it-IT" dirty="0" smtClean="0"/>
              <a:t>,</a:t>
            </a:r>
          </a:p>
          <a:p>
            <a:r>
              <a:rPr lang="it-IT" dirty="0" smtClean="0"/>
              <a:t>Rinviamo a </a:t>
            </a:r>
            <a:r>
              <a:rPr lang="it-IT" dirty="0"/>
              <a:t>Marilyn </a:t>
            </a:r>
            <a:r>
              <a:rPr lang="it-IT" dirty="0" smtClean="0"/>
              <a:t>Friedman, Alison </a:t>
            </a:r>
            <a:r>
              <a:rPr lang="it-IT" dirty="0" err="1" smtClean="0"/>
              <a:t>Jaggar</a:t>
            </a:r>
            <a:r>
              <a:rPr lang="it-IT" dirty="0" smtClean="0"/>
              <a:t>, Anita </a:t>
            </a:r>
            <a:r>
              <a:rPr lang="it-IT" dirty="0" err="1" smtClean="0"/>
              <a:t>Baier</a:t>
            </a:r>
            <a:r>
              <a:rPr lang="it-IT" dirty="0" smtClean="0"/>
              <a:t> che convergono  </a:t>
            </a:r>
            <a:r>
              <a:rPr lang="it-IT" dirty="0"/>
              <a:t>nella  critica </a:t>
            </a:r>
            <a:r>
              <a:rPr lang="it-IT" b="1" dirty="0"/>
              <a:t>sia dell’etica utilitaristica </a:t>
            </a:r>
            <a:r>
              <a:rPr lang="it-IT" dirty="0"/>
              <a:t>che di  quella </a:t>
            </a:r>
            <a:r>
              <a:rPr lang="it-IT" b="1" dirty="0"/>
              <a:t>kantiana</a:t>
            </a:r>
            <a:r>
              <a:rPr lang="it-IT" dirty="0"/>
              <a:t>, considerate tutte etiche astratte – in quanto  non considerano la differenza di genere e di sesso- ; </a:t>
            </a:r>
            <a:r>
              <a:rPr lang="it-IT" dirty="0" smtClean="0"/>
              <a:t>così come </a:t>
            </a:r>
            <a:r>
              <a:rPr lang="it-IT" dirty="0"/>
              <a:t>concentrano la loro attenzione ai singoli senza considerare la dimensione interpersonale  dell’agire </a:t>
            </a:r>
            <a:r>
              <a:rPr lang="it-IT" dirty="0" smtClean="0"/>
              <a:t>etico.</a:t>
            </a:r>
            <a:endParaRPr lang="it-IT" dirty="0"/>
          </a:p>
        </p:txBody>
      </p:sp>
    </p:spTree>
    <p:extLst>
      <p:ext uri="{BB962C8B-B14F-4D97-AF65-F5344CB8AC3E}">
        <p14:creationId xmlns:p14="http://schemas.microsoft.com/office/powerpoint/2010/main" val="42537103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00B0F0"/>
          </a:solidFill>
        </p:spPr>
        <p:txBody>
          <a:bodyPr/>
          <a:lstStyle/>
          <a:p>
            <a:r>
              <a:rPr lang="it-IT" b="1" dirty="0" smtClean="0"/>
              <a:t>     Etica </a:t>
            </a:r>
            <a:r>
              <a:rPr lang="it-IT" b="1" dirty="0"/>
              <a:t>della cura, etica della responsabilità</a:t>
            </a:r>
            <a:endParaRPr lang="it-IT" dirty="0"/>
          </a:p>
        </p:txBody>
      </p:sp>
      <p:sp>
        <p:nvSpPr>
          <p:cNvPr id="3" name="Segnaposto contenuto 2"/>
          <p:cNvSpPr>
            <a:spLocks noGrp="1"/>
          </p:cNvSpPr>
          <p:nvPr>
            <p:ph idx="1"/>
          </p:nvPr>
        </p:nvSpPr>
        <p:spPr>
          <a:solidFill>
            <a:srgbClr val="FF0000"/>
          </a:solidFill>
        </p:spPr>
        <p:txBody>
          <a:bodyPr>
            <a:normAutofit/>
          </a:bodyPr>
          <a:lstStyle/>
          <a:p>
            <a:r>
              <a:rPr lang="it-IT" dirty="0"/>
              <a:t>Punto di partenza </a:t>
            </a:r>
            <a:r>
              <a:rPr lang="it-IT" dirty="0" smtClean="0"/>
              <a:t> di </a:t>
            </a:r>
            <a:r>
              <a:rPr lang="it-IT" dirty="0"/>
              <a:t>questo tema è il testo di </a:t>
            </a:r>
            <a:r>
              <a:rPr lang="it-IT" dirty="0" smtClean="0"/>
              <a:t>Carol </a:t>
            </a:r>
            <a:r>
              <a:rPr lang="it-IT" dirty="0" err="1" smtClean="0"/>
              <a:t>Gilligan</a:t>
            </a:r>
            <a:r>
              <a:rPr lang="it-IT" dirty="0"/>
              <a:t>, </a:t>
            </a:r>
            <a:r>
              <a:rPr lang="it-IT" i="1" dirty="0"/>
              <a:t>Con voce di donna</a:t>
            </a:r>
            <a:r>
              <a:rPr lang="it-IT" dirty="0"/>
              <a:t>, di cui si riconosce il valore </a:t>
            </a:r>
            <a:r>
              <a:rPr lang="it-IT" dirty="0" smtClean="0"/>
              <a:t>dirompente e la proposizione di nuove categorie etiche</a:t>
            </a:r>
            <a:r>
              <a:rPr lang="it-IT" dirty="0"/>
              <a:t>:</a:t>
            </a:r>
            <a:endParaRPr lang="it-IT" dirty="0" smtClean="0"/>
          </a:p>
          <a:p>
            <a:r>
              <a:rPr lang="it-IT" dirty="0" smtClean="0"/>
              <a:t>da </a:t>
            </a:r>
            <a:r>
              <a:rPr lang="it-IT" dirty="0"/>
              <a:t>un lato, si  </a:t>
            </a:r>
            <a:r>
              <a:rPr lang="it-IT" i="1" dirty="0"/>
              <a:t> </a:t>
            </a:r>
            <a:r>
              <a:rPr lang="it-IT" dirty="0"/>
              <a:t>parla di un'etica della responsabilità, etica della cura, da contrapporre ad un'etica giusnaturalistica, mostrando con numerosi esempi come anche al livello di formazione del giudizio etico e morale </a:t>
            </a:r>
            <a:r>
              <a:rPr lang="it-IT" dirty="0" smtClean="0"/>
              <a:t> come il </a:t>
            </a:r>
            <a:r>
              <a:rPr lang="it-IT" dirty="0"/>
              <a:t>pensiero dell'uomo e della donna differiscano. </a:t>
            </a:r>
            <a:endParaRPr lang="it-IT" dirty="0" smtClean="0"/>
          </a:p>
          <a:p>
            <a:r>
              <a:rPr lang="it-IT" dirty="0" smtClean="0"/>
              <a:t>Un’etica </a:t>
            </a:r>
            <a:r>
              <a:rPr lang="it-IT" dirty="0"/>
              <a:t>della responsabilità, molto più concreta e meno trionfalistica di una "grammatica dei diritti", fondata sulla </a:t>
            </a:r>
            <a:r>
              <a:rPr lang="it-IT" dirty="0" err="1"/>
              <a:t>polisemanticità</a:t>
            </a:r>
            <a:r>
              <a:rPr lang="it-IT" dirty="0"/>
              <a:t> dell'essere e sul pluralismo. </a:t>
            </a:r>
          </a:p>
        </p:txBody>
      </p:sp>
    </p:spTree>
    <p:extLst>
      <p:ext uri="{BB962C8B-B14F-4D97-AF65-F5344CB8AC3E}">
        <p14:creationId xmlns:p14="http://schemas.microsoft.com/office/powerpoint/2010/main" val="14296995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00B0F0"/>
          </a:solidFill>
        </p:spPr>
        <p:txBody>
          <a:bodyPr/>
          <a:lstStyle/>
          <a:p>
            <a:r>
              <a:rPr lang="it-IT" b="1" dirty="0" smtClean="0"/>
              <a:t>    Etica </a:t>
            </a:r>
            <a:r>
              <a:rPr lang="it-IT" b="1" dirty="0"/>
              <a:t>della cura, etica della responsabilità</a:t>
            </a:r>
            <a:endParaRPr lang="it-IT" dirty="0"/>
          </a:p>
        </p:txBody>
      </p:sp>
      <p:sp>
        <p:nvSpPr>
          <p:cNvPr id="3" name="Segnaposto contenuto 2"/>
          <p:cNvSpPr>
            <a:spLocks noGrp="1"/>
          </p:cNvSpPr>
          <p:nvPr>
            <p:ph idx="1"/>
          </p:nvPr>
        </p:nvSpPr>
        <p:spPr>
          <a:solidFill>
            <a:srgbClr val="FF0000"/>
          </a:solidFill>
        </p:spPr>
        <p:txBody>
          <a:bodyPr>
            <a:normAutofit lnSpcReduction="10000"/>
          </a:bodyPr>
          <a:lstStyle/>
          <a:p>
            <a:r>
              <a:rPr lang="it-IT" dirty="0"/>
              <a:t>Dall’altro lato, tuttavia si vogliono sottolineare anche i pericoli  di una radicalizzazione che dopo </a:t>
            </a:r>
            <a:r>
              <a:rPr lang="it-IT" dirty="0" err="1"/>
              <a:t>Gilligan</a:t>
            </a:r>
            <a:r>
              <a:rPr lang="it-IT" dirty="0"/>
              <a:t> l’etica della cura ha </a:t>
            </a:r>
            <a:r>
              <a:rPr lang="it-IT" dirty="0" smtClean="0"/>
              <a:t>subito:</a:t>
            </a:r>
          </a:p>
          <a:p>
            <a:r>
              <a:rPr lang="it-IT" dirty="0"/>
              <a:t>risultando non più liberatrice per le donne (come sostiene  Marilyn Friedman); Sabina </a:t>
            </a:r>
            <a:r>
              <a:rPr lang="it-IT" dirty="0" err="1"/>
              <a:t>Lovibond</a:t>
            </a:r>
            <a:r>
              <a:rPr lang="it-IT" dirty="0"/>
              <a:t>, a sua volta si chiede se la cura non rischi di rendere la donna ostaggio( richiamandosi ad un celebre film, di Lars von Trier </a:t>
            </a:r>
            <a:r>
              <a:rPr lang="it-IT" i="1" dirty="0"/>
              <a:t>Le onde del destino</a:t>
            </a:r>
            <a:r>
              <a:rPr lang="it-IT" dirty="0"/>
              <a:t>), accentuando la tendenza all’obbedienza incondizionata, pericolosa per le </a:t>
            </a:r>
            <a:r>
              <a:rPr lang="it-IT" dirty="0" smtClean="0"/>
              <a:t>donne.</a:t>
            </a:r>
          </a:p>
          <a:p>
            <a:r>
              <a:rPr lang="it-IT" dirty="0" smtClean="0"/>
              <a:t>Rifacendosi alla tradizione greca e alla misura aristotelica si afferma che la </a:t>
            </a:r>
            <a:r>
              <a:rPr lang="it-IT" dirty="0"/>
              <a:t>cura va contrattata e redistribuita fra uomini e donne, fuori da ogni retorica, in altre parole la cura va portata dentro la filosofia: la </a:t>
            </a:r>
            <a:r>
              <a:rPr lang="it-IT" dirty="0" err="1"/>
              <a:t>riconcettualizzazione</a:t>
            </a:r>
            <a:r>
              <a:rPr lang="it-IT" dirty="0"/>
              <a:t> ne facilita la contrattualizzazione</a:t>
            </a:r>
          </a:p>
          <a:p>
            <a:endParaRPr lang="it-IT" dirty="0"/>
          </a:p>
        </p:txBody>
      </p:sp>
    </p:spTree>
    <p:extLst>
      <p:ext uri="{BB962C8B-B14F-4D97-AF65-F5344CB8AC3E}">
        <p14:creationId xmlns:p14="http://schemas.microsoft.com/office/powerpoint/2010/main" val="31564591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1"/>
          </a:solidFill>
        </p:spPr>
        <p:txBody>
          <a:bodyPr/>
          <a:lstStyle/>
          <a:p>
            <a:r>
              <a:rPr lang="it-IT" b="1" dirty="0" smtClean="0"/>
              <a:t>  Confini </a:t>
            </a:r>
            <a:r>
              <a:rPr lang="it-IT" b="1" dirty="0"/>
              <a:t>morali confini politici </a:t>
            </a:r>
            <a:r>
              <a:rPr lang="it-IT" b="1" dirty="0" smtClean="0"/>
              <a:t>:</a:t>
            </a:r>
            <a:r>
              <a:rPr lang="it-IT" dirty="0"/>
              <a:t> Joan </a:t>
            </a:r>
            <a:r>
              <a:rPr lang="it-IT" dirty="0" smtClean="0"/>
              <a:t>Tronto</a:t>
            </a:r>
            <a:endParaRPr lang="it-IT" dirty="0"/>
          </a:p>
        </p:txBody>
      </p:sp>
      <p:sp>
        <p:nvSpPr>
          <p:cNvPr id="3" name="Segnaposto contenuto 2"/>
          <p:cNvSpPr>
            <a:spLocks noGrp="1"/>
          </p:cNvSpPr>
          <p:nvPr>
            <p:ph idx="1"/>
          </p:nvPr>
        </p:nvSpPr>
        <p:spPr>
          <a:solidFill>
            <a:srgbClr val="FF0000"/>
          </a:solidFill>
        </p:spPr>
        <p:txBody>
          <a:bodyPr/>
          <a:lstStyle/>
          <a:p>
            <a:pPr marL="0" indent="0">
              <a:buNone/>
            </a:pPr>
            <a:r>
              <a:rPr lang="it-IT" dirty="0" smtClean="0"/>
              <a:t> </a:t>
            </a:r>
            <a:r>
              <a:rPr lang="it-IT" dirty="0"/>
              <a:t>Joan Tronto, docente di </a:t>
            </a:r>
            <a:r>
              <a:rPr lang="it-IT" dirty="0" err="1"/>
              <a:t>Political</a:t>
            </a:r>
            <a:r>
              <a:rPr lang="it-IT" dirty="0"/>
              <a:t> Science e </a:t>
            </a:r>
            <a:r>
              <a:rPr lang="it-IT" dirty="0" err="1"/>
              <a:t>Women’s</a:t>
            </a:r>
            <a:r>
              <a:rPr lang="it-IT" dirty="0"/>
              <a:t> </a:t>
            </a:r>
            <a:r>
              <a:rPr lang="it-IT" dirty="0" err="1"/>
              <a:t>studies</a:t>
            </a:r>
            <a:r>
              <a:rPr lang="it-IT" dirty="0"/>
              <a:t> </a:t>
            </a:r>
            <a:r>
              <a:rPr lang="it-IT" dirty="0" smtClean="0"/>
              <a:t>nell’Università </a:t>
            </a:r>
            <a:r>
              <a:rPr lang="it-IT" dirty="0"/>
              <a:t>di New </a:t>
            </a:r>
            <a:r>
              <a:rPr lang="it-IT" dirty="0" smtClean="0"/>
              <a:t>York, autrice di </a:t>
            </a:r>
            <a:r>
              <a:rPr lang="it-IT" i="1" dirty="0"/>
              <a:t>Confini morali, un argomento politico per l’etica della cura</a:t>
            </a:r>
            <a:r>
              <a:rPr lang="it-IT" dirty="0"/>
              <a:t>, </a:t>
            </a:r>
            <a:r>
              <a:rPr lang="it-IT" dirty="0" err="1"/>
              <a:t>Diabasis</a:t>
            </a:r>
            <a:r>
              <a:rPr lang="it-IT" dirty="0"/>
              <a:t>, Reggio Emilia </a:t>
            </a:r>
            <a:r>
              <a:rPr lang="it-IT" dirty="0" smtClean="0"/>
              <a:t>2006.</a:t>
            </a:r>
          </a:p>
          <a:p>
            <a:pPr marL="0" indent="0">
              <a:buNone/>
            </a:pPr>
            <a:r>
              <a:rPr lang="it-IT" dirty="0" smtClean="0"/>
              <a:t>Ci concentriamo solo su un focus:</a:t>
            </a:r>
            <a:r>
              <a:rPr lang="it-IT" dirty="0"/>
              <a:t> </a:t>
            </a:r>
            <a:endParaRPr lang="it-IT" dirty="0" smtClean="0"/>
          </a:p>
          <a:p>
            <a:pPr marL="0" indent="0">
              <a:buNone/>
            </a:pPr>
            <a:r>
              <a:rPr lang="it-IT" dirty="0" smtClean="0"/>
              <a:t>una </a:t>
            </a:r>
            <a:r>
              <a:rPr lang="it-IT" dirty="0" err="1"/>
              <a:t>ricontestualizzazione</a:t>
            </a:r>
            <a:r>
              <a:rPr lang="it-IT" dirty="0"/>
              <a:t> della cura nella  politica in termini pluralistici, democratici e </a:t>
            </a:r>
            <a:r>
              <a:rPr lang="it-IT" dirty="0" smtClean="0"/>
              <a:t>liberali</a:t>
            </a:r>
          </a:p>
          <a:p>
            <a:pPr marL="0" indent="0">
              <a:buNone/>
            </a:pPr>
            <a:r>
              <a:rPr lang="it-IT" dirty="0" smtClean="0"/>
              <a:t> </a:t>
            </a:r>
            <a:r>
              <a:rPr lang="it-IT" dirty="0"/>
              <a:t>in particolare la studiosa coglie essenzialmente la dimensione morale e politica del rapporto individui o soggetti e </a:t>
            </a:r>
            <a:r>
              <a:rPr lang="it-IT" dirty="0" smtClean="0"/>
              <a:t>stato.</a:t>
            </a:r>
            <a:endParaRPr lang="it-IT" dirty="0"/>
          </a:p>
          <a:p>
            <a:pPr marL="0" indent="0">
              <a:buNone/>
            </a:pPr>
            <a:endParaRPr lang="it-IT" dirty="0"/>
          </a:p>
        </p:txBody>
      </p:sp>
    </p:spTree>
    <p:extLst>
      <p:ext uri="{BB962C8B-B14F-4D97-AF65-F5344CB8AC3E}">
        <p14:creationId xmlns:p14="http://schemas.microsoft.com/office/powerpoint/2010/main" val="22152732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00B0F0"/>
          </a:solidFill>
        </p:spPr>
        <p:txBody>
          <a:bodyPr/>
          <a:lstStyle/>
          <a:p>
            <a:r>
              <a:rPr lang="it-IT" dirty="0" smtClean="0"/>
              <a:t>                             Joan </a:t>
            </a:r>
            <a:r>
              <a:rPr lang="it-IT" dirty="0"/>
              <a:t>Tronto</a:t>
            </a:r>
          </a:p>
        </p:txBody>
      </p:sp>
      <p:sp>
        <p:nvSpPr>
          <p:cNvPr id="3" name="Segnaposto contenuto 2"/>
          <p:cNvSpPr>
            <a:spLocks noGrp="1"/>
          </p:cNvSpPr>
          <p:nvPr>
            <p:ph idx="1"/>
          </p:nvPr>
        </p:nvSpPr>
        <p:spPr>
          <a:solidFill>
            <a:srgbClr val="FF0000"/>
          </a:solidFill>
        </p:spPr>
        <p:txBody>
          <a:bodyPr>
            <a:normAutofit fontScale="92500" lnSpcReduction="20000"/>
          </a:bodyPr>
          <a:lstStyle/>
          <a:p>
            <a:r>
              <a:rPr lang="it-IT" dirty="0" smtClean="0"/>
              <a:t>Precomprensioni di Tronto  </a:t>
            </a:r>
            <a:r>
              <a:rPr lang="it-IT" dirty="0"/>
              <a:t>che </a:t>
            </a:r>
            <a:r>
              <a:rPr lang="it-IT" dirty="0" smtClean="0"/>
              <a:t>rappresentano </a:t>
            </a:r>
            <a:r>
              <a:rPr lang="it-IT" dirty="0"/>
              <a:t>lo sfondo teorico e pratico della sua argomentazione: </a:t>
            </a:r>
            <a:endParaRPr lang="it-IT" dirty="0" smtClean="0"/>
          </a:p>
          <a:p>
            <a:r>
              <a:rPr lang="it-IT" dirty="0" smtClean="0"/>
              <a:t>innanzi </a:t>
            </a:r>
            <a:r>
              <a:rPr lang="it-IT" dirty="0"/>
              <a:t>tutto il richiamo ad Aristotele e allo stretto intreccio di etica e politica ( che lo Stagirita sostiene nell’</a:t>
            </a:r>
            <a:r>
              <a:rPr lang="it-IT" i="1" dirty="0"/>
              <a:t>Etica </a:t>
            </a:r>
            <a:r>
              <a:rPr lang="it-IT" i="1" dirty="0" err="1"/>
              <a:t>Nicomachea</a:t>
            </a:r>
            <a:r>
              <a:rPr lang="it-IT" i="1" dirty="0"/>
              <a:t>,</a:t>
            </a:r>
            <a:r>
              <a:rPr lang="it-IT" dirty="0"/>
              <a:t> quando afferma che</a:t>
            </a:r>
            <a:r>
              <a:rPr lang="it-IT" i="1" dirty="0"/>
              <a:t>  l’etica è scienza </a:t>
            </a:r>
            <a:r>
              <a:rPr lang="it-IT" i="1" dirty="0" smtClean="0"/>
              <a:t>politica;</a:t>
            </a:r>
            <a:endParaRPr lang="it-IT" i="1" dirty="0"/>
          </a:p>
          <a:p>
            <a:r>
              <a:rPr lang="it-IT" i="1" dirty="0" smtClean="0"/>
              <a:t>a  </a:t>
            </a:r>
            <a:r>
              <a:rPr lang="it-IT" i="1" dirty="0"/>
              <a:t>sua volta  la politica è luogo della responsabilità</a:t>
            </a:r>
            <a:r>
              <a:rPr lang="it-IT" dirty="0"/>
              <a:t>; </a:t>
            </a:r>
            <a:endParaRPr lang="it-IT" dirty="0" smtClean="0"/>
          </a:p>
          <a:p>
            <a:r>
              <a:rPr lang="it-IT" dirty="0" smtClean="0"/>
              <a:t> «rammaricarci»  </a:t>
            </a:r>
            <a:r>
              <a:rPr lang="it-IT" dirty="0"/>
              <a:t>per quella che la studiosa acutamente definisce la vittoria di Kant sugli moralisti scozzesi, i quali sostenevano la forza  e la validità dei sentimenti morali, di contro alla ragione normativa (vittoria che richiama quella di Platone sui tragici secondo la nota interpretazione di Nietzsche</a:t>
            </a:r>
            <a:r>
              <a:rPr lang="it-IT" dirty="0" smtClean="0"/>
              <a:t>),</a:t>
            </a:r>
          </a:p>
          <a:p>
            <a:r>
              <a:rPr lang="it-IT" dirty="0" smtClean="0"/>
              <a:t> legame di  </a:t>
            </a:r>
            <a:r>
              <a:rPr lang="it-IT" dirty="0"/>
              <a:t>Tronto  </a:t>
            </a:r>
            <a:r>
              <a:rPr lang="it-IT" dirty="0" smtClean="0"/>
              <a:t>con il  </a:t>
            </a:r>
            <a:r>
              <a:rPr lang="it-IT" dirty="0"/>
              <a:t>dibattito  relativo  alle  emozioni nel contesto pubblico, politico. Il tema è ampio e non possiamo qui </a:t>
            </a:r>
            <a:r>
              <a:rPr lang="it-IT" dirty="0" smtClean="0"/>
              <a:t>approfondirlo(Agnes </a:t>
            </a:r>
            <a:r>
              <a:rPr lang="it-IT" dirty="0" err="1" smtClean="0"/>
              <a:t>Heller</a:t>
            </a:r>
            <a:r>
              <a:rPr lang="it-IT" dirty="0" smtClean="0"/>
              <a:t>, Charles </a:t>
            </a:r>
            <a:r>
              <a:rPr lang="it-IT" dirty="0" smtClean="0"/>
              <a:t>Taylor</a:t>
            </a:r>
            <a:r>
              <a:rPr lang="it-IT" dirty="0" smtClean="0"/>
              <a:t>, Martha </a:t>
            </a:r>
            <a:r>
              <a:rPr lang="it-IT" dirty="0" err="1" smtClean="0"/>
              <a:t>Nussbaum</a:t>
            </a:r>
            <a:r>
              <a:rPr lang="it-IT" dirty="0" smtClean="0"/>
              <a:t>) </a:t>
            </a:r>
            <a:endParaRPr lang="it-IT" dirty="0"/>
          </a:p>
        </p:txBody>
      </p:sp>
    </p:spTree>
    <p:extLst>
      <p:ext uri="{BB962C8B-B14F-4D97-AF65-F5344CB8AC3E}">
        <p14:creationId xmlns:p14="http://schemas.microsoft.com/office/powerpoint/2010/main" val="4357394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00B0F0"/>
          </a:solidFill>
        </p:spPr>
        <p:txBody>
          <a:bodyPr/>
          <a:lstStyle/>
          <a:p>
            <a:r>
              <a:rPr lang="it-IT" dirty="0" smtClean="0"/>
              <a:t>                         Joan Tronto: concetto di cura</a:t>
            </a:r>
            <a:endParaRPr lang="it-IT" dirty="0"/>
          </a:p>
        </p:txBody>
      </p:sp>
      <p:sp>
        <p:nvSpPr>
          <p:cNvPr id="3" name="Segnaposto contenuto 2"/>
          <p:cNvSpPr>
            <a:spLocks noGrp="1"/>
          </p:cNvSpPr>
          <p:nvPr>
            <p:ph idx="1"/>
          </p:nvPr>
        </p:nvSpPr>
        <p:spPr>
          <a:solidFill>
            <a:srgbClr val="FF0000"/>
          </a:solidFill>
        </p:spPr>
        <p:txBody>
          <a:bodyPr>
            <a:normAutofit lnSpcReduction="10000"/>
          </a:bodyPr>
          <a:lstStyle/>
          <a:p>
            <a:r>
              <a:rPr lang="it-IT" b="1" dirty="0" smtClean="0"/>
              <a:t>«Suggeriamo </a:t>
            </a:r>
            <a:r>
              <a:rPr lang="it-IT" b="1" dirty="0"/>
              <a:t>che la cura venga considerata come una specie di attività che include tutto ciò che noi facciamo per conservare, continuare e riparare il nostro mondo in modo da poterci vivere nel miglior modo possibile. Quel mondo include i nostri corpi, noi stessi e il nostro ambiente, tutto ciò che cerchiamo di intrecciare in una </a:t>
            </a:r>
            <a:r>
              <a:rPr lang="it-IT" b="1" dirty="0" smtClean="0"/>
              <a:t>rete </a:t>
            </a:r>
            <a:r>
              <a:rPr lang="it-IT" b="1" dirty="0"/>
              <a:t>complessa di sostegno della </a:t>
            </a:r>
            <a:r>
              <a:rPr lang="it-IT" b="1" dirty="0" smtClean="0"/>
              <a:t>vita»</a:t>
            </a:r>
            <a:r>
              <a:rPr lang="it-IT" b="1" dirty="0"/>
              <a:t> </a:t>
            </a:r>
            <a:r>
              <a:rPr lang="it-IT" b="1" dirty="0" smtClean="0"/>
              <a:t>(Tronto)</a:t>
            </a:r>
          </a:p>
          <a:p>
            <a:r>
              <a:rPr lang="it-IT" dirty="0" smtClean="0"/>
              <a:t>definizione </a:t>
            </a:r>
            <a:r>
              <a:rPr lang="it-IT" dirty="0"/>
              <a:t>ampia e generica di </a:t>
            </a:r>
            <a:r>
              <a:rPr lang="it-IT" dirty="0" smtClean="0"/>
              <a:t>cura</a:t>
            </a:r>
            <a:r>
              <a:rPr lang="it-IT" dirty="0"/>
              <a:t> </a:t>
            </a:r>
            <a:r>
              <a:rPr lang="it-IT" dirty="0" smtClean="0"/>
              <a:t>per </a:t>
            </a:r>
            <a:r>
              <a:rPr lang="it-IT" dirty="0"/>
              <a:t>allargare e superare i confini che pure tale definizione mantiene con lo scopo fondamentale – questa la sua tesi – di giungere a una  politicizzazione dell’etica della cura, alla democratizzazione delle relazioni di cura, che personalmente vediamo proficua nella polis contemporanea.</a:t>
            </a:r>
            <a:r>
              <a:rPr lang="it-IT" b="1" dirty="0"/>
              <a:t> </a:t>
            </a:r>
            <a:endParaRPr lang="it-IT" dirty="0"/>
          </a:p>
        </p:txBody>
      </p:sp>
    </p:spTree>
    <p:extLst>
      <p:ext uri="{BB962C8B-B14F-4D97-AF65-F5344CB8AC3E}">
        <p14:creationId xmlns:p14="http://schemas.microsoft.com/office/powerpoint/2010/main" val="19590523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00B0F0"/>
          </a:solidFill>
        </p:spPr>
        <p:txBody>
          <a:bodyPr/>
          <a:lstStyle/>
          <a:p>
            <a:r>
              <a:rPr lang="it-IT" dirty="0" smtClean="0"/>
              <a:t>                        Joan </a:t>
            </a:r>
            <a:r>
              <a:rPr lang="it-IT" dirty="0"/>
              <a:t>Tronto</a:t>
            </a:r>
          </a:p>
        </p:txBody>
      </p:sp>
      <p:sp>
        <p:nvSpPr>
          <p:cNvPr id="3" name="Segnaposto contenuto 2"/>
          <p:cNvSpPr>
            <a:spLocks noGrp="1"/>
          </p:cNvSpPr>
          <p:nvPr>
            <p:ph idx="1"/>
          </p:nvPr>
        </p:nvSpPr>
        <p:spPr>
          <a:solidFill>
            <a:srgbClr val="FF0000"/>
          </a:solidFill>
        </p:spPr>
        <p:txBody>
          <a:bodyPr>
            <a:normAutofit lnSpcReduction="10000"/>
          </a:bodyPr>
          <a:lstStyle/>
          <a:p>
            <a:r>
              <a:rPr lang="it-IT" dirty="0"/>
              <a:t>La studiosa </a:t>
            </a:r>
            <a:r>
              <a:rPr lang="it-IT" dirty="0" smtClean="0"/>
              <a:t>coglie </a:t>
            </a:r>
            <a:r>
              <a:rPr lang="it-IT" dirty="0"/>
              <a:t>tre confini simbolici, che connotano (e danneggiano) in particolare le donne: </a:t>
            </a:r>
            <a:endParaRPr lang="it-IT" dirty="0" smtClean="0"/>
          </a:p>
          <a:p>
            <a:r>
              <a:rPr lang="it-IT" dirty="0" smtClean="0"/>
              <a:t>a</a:t>
            </a:r>
            <a:r>
              <a:rPr lang="it-IT" dirty="0"/>
              <a:t>) la frontiera tra </a:t>
            </a:r>
            <a:r>
              <a:rPr lang="it-IT" dirty="0" smtClean="0"/>
              <a:t>lavoro-politica, </a:t>
            </a:r>
          </a:p>
          <a:p>
            <a:r>
              <a:rPr lang="it-IT" dirty="0"/>
              <a:t>b</a:t>
            </a:r>
            <a:r>
              <a:rPr lang="it-IT" dirty="0" smtClean="0"/>
              <a:t>) il distacco tra morale e politica,</a:t>
            </a:r>
          </a:p>
          <a:p>
            <a:r>
              <a:rPr lang="it-IT" dirty="0" smtClean="0"/>
              <a:t>c</a:t>
            </a:r>
            <a:r>
              <a:rPr lang="it-IT" dirty="0"/>
              <a:t>) l’esclusione delle emozioni e dei sentimenti da giudizi </a:t>
            </a:r>
            <a:r>
              <a:rPr lang="it-IT" dirty="0" smtClean="0"/>
              <a:t>morali</a:t>
            </a:r>
          </a:p>
          <a:p>
            <a:r>
              <a:rPr lang="it-IT" dirty="0" smtClean="0"/>
              <a:t>Interessante che per Tronto tali confini non sono barriere insuperabili, ma </a:t>
            </a:r>
            <a:r>
              <a:rPr lang="it-IT" dirty="0"/>
              <a:t>confini aperti da superare. </a:t>
            </a:r>
            <a:endParaRPr lang="it-IT" dirty="0" smtClean="0"/>
          </a:p>
          <a:p>
            <a:r>
              <a:rPr lang="it-IT" dirty="0" smtClean="0"/>
              <a:t> </a:t>
            </a:r>
            <a:r>
              <a:rPr lang="it-IT" dirty="0"/>
              <a:t>declinare positivamente il termine confine, come affermava già Kant, che disegnava una differenza tra barriera (</a:t>
            </a:r>
            <a:r>
              <a:rPr lang="it-IT" i="1" dirty="0" err="1"/>
              <a:t>schranze</a:t>
            </a:r>
            <a:r>
              <a:rPr lang="it-IT" dirty="0"/>
              <a:t>) o confine (</a:t>
            </a:r>
            <a:r>
              <a:rPr lang="it-IT" i="1" dirty="0" err="1"/>
              <a:t>grenze</a:t>
            </a:r>
            <a:r>
              <a:rPr lang="it-IT" dirty="0"/>
              <a:t>): l’una chiude, l’altro apre</a:t>
            </a:r>
          </a:p>
        </p:txBody>
      </p:sp>
    </p:spTree>
    <p:extLst>
      <p:ext uri="{BB962C8B-B14F-4D97-AF65-F5344CB8AC3E}">
        <p14:creationId xmlns:p14="http://schemas.microsoft.com/office/powerpoint/2010/main" val="42439859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00B0F0"/>
          </a:solidFill>
        </p:spPr>
        <p:txBody>
          <a:bodyPr/>
          <a:lstStyle/>
          <a:p>
            <a:r>
              <a:rPr lang="it-IT" dirty="0" smtClean="0"/>
              <a:t>                            Joan </a:t>
            </a:r>
            <a:r>
              <a:rPr lang="it-IT" dirty="0"/>
              <a:t>Tronto</a:t>
            </a:r>
          </a:p>
        </p:txBody>
      </p:sp>
      <p:sp>
        <p:nvSpPr>
          <p:cNvPr id="3" name="Segnaposto contenuto 2"/>
          <p:cNvSpPr>
            <a:spLocks noGrp="1"/>
          </p:cNvSpPr>
          <p:nvPr>
            <p:ph idx="1"/>
          </p:nvPr>
        </p:nvSpPr>
        <p:spPr>
          <a:solidFill>
            <a:srgbClr val="FF0000"/>
          </a:solidFill>
        </p:spPr>
        <p:txBody>
          <a:bodyPr>
            <a:normAutofit fontScale="92500" lnSpcReduction="20000"/>
          </a:bodyPr>
          <a:lstStyle/>
          <a:p>
            <a:r>
              <a:rPr lang="it-IT" dirty="0" smtClean="0"/>
              <a:t>Ne seguono varie conseguenze su questioni fondamentali :</a:t>
            </a:r>
          </a:p>
          <a:p>
            <a:r>
              <a:rPr lang="it-IT" dirty="0" smtClean="0"/>
              <a:t>giustizia deve essere vista complementare alla cura, giustizia riparativa (</a:t>
            </a:r>
            <a:r>
              <a:rPr lang="it-IT" dirty="0" err="1"/>
              <a:t>R</a:t>
            </a:r>
            <a:r>
              <a:rPr lang="it-IT" dirty="0" err="1" smtClean="0"/>
              <a:t>icoeur</a:t>
            </a:r>
            <a:r>
              <a:rPr lang="it-IT" dirty="0" smtClean="0"/>
              <a:t> e film </a:t>
            </a:r>
            <a:r>
              <a:rPr lang="it-IT" dirty="0" err="1" smtClean="0"/>
              <a:t>Maxibel</a:t>
            </a:r>
            <a:r>
              <a:rPr lang="it-IT" dirty="0" smtClean="0"/>
              <a:t>)</a:t>
            </a:r>
          </a:p>
          <a:p>
            <a:r>
              <a:rPr lang="it-IT" dirty="0" smtClean="0"/>
              <a:t> </a:t>
            </a:r>
            <a:r>
              <a:rPr lang="it-IT" dirty="0"/>
              <a:t>riforma del </a:t>
            </a:r>
            <a:r>
              <a:rPr lang="it-IT" i="1" dirty="0"/>
              <a:t>welfare state</a:t>
            </a:r>
            <a:r>
              <a:rPr lang="it-IT" dirty="0" smtClean="0"/>
              <a:t>,</a:t>
            </a:r>
          </a:p>
          <a:p>
            <a:r>
              <a:rPr lang="it-IT" dirty="0" smtClean="0"/>
              <a:t> </a:t>
            </a:r>
            <a:r>
              <a:rPr lang="it-IT" dirty="0"/>
              <a:t>teoria della cittadinanza, che da parte mia definisco ‘una cittadinanza –non indifferente’, valida per tutti uomini e donne, </a:t>
            </a:r>
            <a:r>
              <a:rPr lang="it-IT" dirty="0" smtClean="0"/>
              <a:t>che va oltre  il  privato </a:t>
            </a:r>
            <a:r>
              <a:rPr lang="it-IT" dirty="0"/>
              <a:t>delle relazioni personali. </a:t>
            </a:r>
            <a:endParaRPr lang="it-IT" dirty="0" smtClean="0"/>
          </a:p>
          <a:p>
            <a:r>
              <a:rPr lang="it-IT" dirty="0" smtClean="0"/>
              <a:t>Definire </a:t>
            </a:r>
            <a:r>
              <a:rPr lang="it-IT" dirty="0"/>
              <a:t>la  cura </a:t>
            </a:r>
            <a:r>
              <a:rPr lang="it-IT" i="1" dirty="0"/>
              <a:t> </a:t>
            </a:r>
            <a:r>
              <a:rPr lang="it-IT" dirty="0"/>
              <a:t>come pratica sociale quindi, o cura </a:t>
            </a:r>
            <a:r>
              <a:rPr lang="it-IT" dirty="0" smtClean="0"/>
              <a:t>democratica, </a:t>
            </a:r>
            <a:r>
              <a:rPr lang="it-IT" dirty="0"/>
              <a:t>comporta la </a:t>
            </a:r>
            <a:r>
              <a:rPr lang="it-IT" dirty="0" smtClean="0"/>
              <a:t>«</a:t>
            </a:r>
            <a:r>
              <a:rPr lang="it-IT" b="1" dirty="0" smtClean="0"/>
              <a:t>riduzione </a:t>
            </a:r>
            <a:r>
              <a:rPr lang="it-IT" b="1" dirty="0"/>
              <a:t>delle asimmetrie nelle relazioni di cura stesse. Affinché i cittadini democratici svolgano bene i compiti di cura e in modo compatibile con la vita democratica, essi devono immaginarsi allo stesso tempo sia come soggetti che forniscono cura ,sia come soggetti che la </a:t>
            </a:r>
            <a:r>
              <a:rPr lang="it-IT" b="1" dirty="0" smtClean="0"/>
              <a:t>ricevono»</a:t>
            </a:r>
          </a:p>
          <a:p>
            <a:endParaRPr lang="it-IT" dirty="0"/>
          </a:p>
        </p:txBody>
      </p:sp>
    </p:spTree>
    <p:extLst>
      <p:ext uri="{BB962C8B-B14F-4D97-AF65-F5344CB8AC3E}">
        <p14:creationId xmlns:p14="http://schemas.microsoft.com/office/powerpoint/2010/main" val="2673610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1"/>
          </a:solidFill>
        </p:spPr>
        <p:txBody>
          <a:bodyPr/>
          <a:lstStyle/>
          <a:p>
            <a:r>
              <a:rPr lang="it-IT" dirty="0" smtClean="0"/>
              <a:t>                           Precomprensioni</a:t>
            </a:r>
            <a:endParaRPr lang="it-IT" dirty="0"/>
          </a:p>
        </p:txBody>
      </p:sp>
      <p:sp>
        <p:nvSpPr>
          <p:cNvPr id="3" name="Segnaposto contenuto 2"/>
          <p:cNvSpPr>
            <a:spLocks noGrp="1"/>
          </p:cNvSpPr>
          <p:nvPr>
            <p:ph idx="1"/>
          </p:nvPr>
        </p:nvSpPr>
        <p:spPr>
          <a:solidFill>
            <a:srgbClr val="FF0000"/>
          </a:solidFill>
        </p:spPr>
        <p:txBody>
          <a:bodyPr/>
          <a:lstStyle/>
          <a:p>
            <a:r>
              <a:rPr lang="it-IT" dirty="0"/>
              <a:t>filosofia come un </a:t>
            </a:r>
            <a:r>
              <a:rPr lang="it-IT" i="1" dirty="0" err="1"/>
              <a:t>quaerere</a:t>
            </a:r>
            <a:r>
              <a:rPr lang="it-IT" dirty="0"/>
              <a:t> non un </a:t>
            </a:r>
            <a:r>
              <a:rPr lang="it-IT" i="1" dirty="0" err="1"/>
              <a:t>affirmare</a:t>
            </a:r>
            <a:r>
              <a:rPr lang="it-IT" dirty="0"/>
              <a:t>, ricerca quindi che non nasconde le aporie</a:t>
            </a:r>
            <a:r>
              <a:rPr lang="it-IT" dirty="0" smtClean="0"/>
              <a:t>.</a:t>
            </a:r>
          </a:p>
          <a:p>
            <a:r>
              <a:rPr lang="it-IT" dirty="0" smtClean="0"/>
              <a:t>I maestri : </a:t>
            </a:r>
            <a:r>
              <a:rPr lang="it-IT" dirty="0" err="1" smtClean="0"/>
              <a:t>Ricoeur</a:t>
            </a:r>
            <a:r>
              <a:rPr lang="it-IT" dirty="0" smtClean="0"/>
              <a:t>, </a:t>
            </a:r>
            <a:r>
              <a:rPr lang="it-IT" dirty="0" err="1" smtClean="0"/>
              <a:t>Levinas</a:t>
            </a:r>
            <a:r>
              <a:rPr lang="it-IT" dirty="0" smtClean="0"/>
              <a:t> e il Pensiero femminile</a:t>
            </a:r>
            <a:endParaRPr lang="it-IT" dirty="0"/>
          </a:p>
          <a:p>
            <a:endParaRPr lang="it-IT" dirty="0"/>
          </a:p>
          <a:p>
            <a:r>
              <a:rPr lang="it-IT" i="1" dirty="0" smtClean="0"/>
              <a:t> </a:t>
            </a:r>
            <a:r>
              <a:rPr lang="it-IT" dirty="0" smtClean="0"/>
              <a:t>Crisi della filosofia, ma </a:t>
            </a:r>
            <a:r>
              <a:rPr lang="it-IT" i="1" dirty="0" err="1" smtClean="0"/>
              <a:t>krinein</a:t>
            </a:r>
            <a:r>
              <a:rPr lang="it-IT" dirty="0" smtClean="0"/>
              <a:t>-come </a:t>
            </a:r>
            <a:r>
              <a:rPr lang="it-IT" dirty="0"/>
              <a:t>è noto- palesa l’esaminare, l’indagare una situazione di  transito e di mutamenti in cui si svelano significati profondi di uomini e cose.</a:t>
            </a:r>
          </a:p>
          <a:p>
            <a:endParaRPr lang="it-IT" dirty="0" smtClean="0"/>
          </a:p>
          <a:p>
            <a:endParaRPr lang="it-IT" dirty="0"/>
          </a:p>
          <a:p>
            <a:endParaRPr lang="it-IT" dirty="0" smtClean="0"/>
          </a:p>
          <a:p>
            <a:endParaRPr lang="it-IT" dirty="0"/>
          </a:p>
          <a:p>
            <a:endParaRPr lang="it-IT" dirty="0" smtClean="0"/>
          </a:p>
          <a:p>
            <a:endParaRPr lang="it-IT" dirty="0"/>
          </a:p>
        </p:txBody>
      </p:sp>
    </p:spTree>
    <p:extLst>
      <p:ext uri="{BB962C8B-B14F-4D97-AF65-F5344CB8AC3E}">
        <p14:creationId xmlns:p14="http://schemas.microsoft.com/office/powerpoint/2010/main" val="32047785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00B0F0"/>
          </a:solidFill>
        </p:spPr>
        <p:txBody>
          <a:bodyPr/>
          <a:lstStyle/>
          <a:p>
            <a:r>
              <a:rPr lang="it-IT" dirty="0" smtClean="0"/>
              <a:t>              Identità e riconoscimento</a:t>
            </a:r>
            <a:endParaRPr lang="it-IT" dirty="0"/>
          </a:p>
        </p:txBody>
      </p:sp>
      <p:sp>
        <p:nvSpPr>
          <p:cNvPr id="3" name="Segnaposto contenuto 2"/>
          <p:cNvSpPr>
            <a:spLocks noGrp="1"/>
          </p:cNvSpPr>
          <p:nvPr>
            <p:ph idx="1"/>
          </p:nvPr>
        </p:nvSpPr>
        <p:spPr>
          <a:solidFill>
            <a:srgbClr val="FF0000"/>
          </a:solidFill>
        </p:spPr>
        <p:txBody>
          <a:bodyPr>
            <a:normAutofit/>
          </a:bodyPr>
          <a:lstStyle/>
          <a:p>
            <a:r>
              <a:rPr lang="it-IT" dirty="0"/>
              <a:t>A</a:t>
            </a:r>
            <a:r>
              <a:rPr lang="it-IT" dirty="0" smtClean="0"/>
              <a:t>ncora </a:t>
            </a:r>
            <a:r>
              <a:rPr lang="it-IT" dirty="0"/>
              <a:t>sullo sfondo la riflessione di Paul </a:t>
            </a:r>
            <a:r>
              <a:rPr lang="it-IT" dirty="0" err="1"/>
              <a:t>Ricoeur</a:t>
            </a:r>
            <a:r>
              <a:rPr lang="it-IT" dirty="0"/>
              <a:t> e il suo ultimo testo, </a:t>
            </a:r>
            <a:r>
              <a:rPr lang="it-IT" i="1" dirty="0" err="1"/>
              <a:t>Parcours</a:t>
            </a:r>
            <a:r>
              <a:rPr lang="it-IT" i="1" dirty="0"/>
              <a:t> de la </a:t>
            </a:r>
            <a:r>
              <a:rPr lang="it-IT" i="1" dirty="0" err="1"/>
              <a:t>reconnaissance</a:t>
            </a:r>
            <a:r>
              <a:rPr lang="it-IT" dirty="0"/>
              <a:t>, Stock, Paris 2004 (tr.it. di </a:t>
            </a:r>
            <a:r>
              <a:rPr lang="it-IT" dirty="0" err="1"/>
              <a:t>F.Polidori</a:t>
            </a:r>
            <a:r>
              <a:rPr lang="it-IT" dirty="0"/>
              <a:t>, Raffaello Cortina, Milano 2005).</a:t>
            </a:r>
          </a:p>
          <a:p>
            <a:r>
              <a:rPr lang="it-IT" dirty="0" smtClean="0"/>
              <a:t>R. </a:t>
            </a:r>
            <a:r>
              <a:rPr lang="it-IT" dirty="0"/>
              <a:t>ricapitola in maniera illuminante un cammino di lunga durata (</a:t>
            </a:r>
            <a:r>
              <a:rPr lang="it-IT" i="1" dirty="0"/>
              <a:t>La memoria, la storia</a:t>
            </a:r>
            <a:r>
              <a:rPr lang="it-IT" i="1" dirty="0" smtClean="0"/>
              <a:t>, l’oblio</a:t>
            </a:r>
            <a:r>
              <a:rPr lang="it-IT" dirty="0" smtClean="0"/>
              <a:t>  </a:t>
            </a:r>
            <a:r>
              <a:rPr lang="it-IT" dirty="0"/>
              <a:t>e i saggi  raccolti nei  due volumi sul </a:t>
            </a:r>
            <a:r>
              <a:rPr lang="it-IT" i="1" dirty="0"/>
              <a:t>Giusto</a:t>
            </a:r>
            <a:r>
              <a:rPr lang="it-IT" dirty="0" smtClean="0"/>
              <a:t>.)</a:t>
            </a:r>
            <a:endParaRPr lang="it-IT" dirty="0"/>
          </a:p>
          <a:p>
            <a:r>
              <a:rPr lang="it-IT" dirty="0"/>
              <a:t>Con la consueta probità intellettuale il filosofo parla</a:t>
            </a:r>
            <a:r>
              <a:rPr lang="it-IT" i="1" dirty="0"/>
              <a:t> di </a:t>
            </a:r>
            <a:r>
              <a:rPr lang="it-IT" i="1" dirty="0" err="1"/>
              <a:t>P</a:t>
            </a:r>
            <a:r>
              <a:rPr lang="it-IT" i="1" dirty="0" err="1" smtClean="0"/>
              <a:t>arcours</a:t>
            </a:r>
            <a:r>
              <a:rPr lang="it-IT" i="1" dirty="0" smtClean="0"/>
              <a:t> </a:t>
            </a:r>
            <a:r>
              <a:rPr lang="it-IT" i="1" dirty="0"/>
              <a:t>de la </a:t>
            </a:r>
            <a:r>
              <a:rPr lang="it-IT" i="1" dirty="0" err="1"/>
              <a:t>reconnaisance</a:t>
            </a:r>
            <a:r>
              <a:rPr lang="it-IT" dirty="0"/>
              <a:t>: </a:t>
            </a:r>
            <a:r>
              <a:rPr lang="it-IT" b="1" dirty="0"/>
              <a:t>cammin</a:t>
            </a:r>
            <a:r>
              <a:rPr lang="it-IT" dirty="0"/>
              <a:t>i da intraprendere e non  una </a:t>
            </a:r>
            <a:r>
              <a:rPr lang="it-IT" dirty="0" smtClean="0"/>
              <a:t>tematica </a:t>
            </a:r>
            <a:r>
              <a:rPr lang="it-IT" dirty="0"/>
              <a:t>, </a:t>
            </a:r>
            <a:endParaRPr lang="it-IT" dirty="0" smtClean="0"/>
          </a:p>
          <a:p>
            <a:r>
              <a:rPr lang="it-IT" dirty="0" smtClean="0"/>
              <a:t>  </a:t>
            </a:r>
            <a:r>
              <a:rPr lang="it-IT" dirty="0"/>
              <a:t>riconoscimento  “è un termine, una  unità </a:t>
            </a:r>
            <a:r>
              <a:rPr lang="it-IT" dirty="0" smtClean="0"/>
              <a:t>lessicale </a:t>
            </a:r>
            <a:r>
              <a:rPr lang="it-IT" dirty="0"/>
              <a:t>che contiene all’interno una </a:t>
            </a:r>
            <a:r>
              <a:rPr lang="it-IT" dirty="0" smtClean="0"/>
              <a:t>molteplicità”</a:t>
            </a:r>
            <a:endParaRPr lang="it-IT" dirty="0"/>
          </a:p>
        </p:txBody>
      </p:sp>
    </p:spTree>
    <p:extLst>
      <p:ext uri="{BB962C8B-B14F-4D97-AF65-F5344CB8AC3E}">
        <p14:creationId xmlns:p14="http://schemas.microsoft.com/office/powerpoint/2010/main" val="6735620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00B0F0"/>
          </a:solidFill>
        </p:spPr>
        <p:txBody>
          <a:bodyPr/>
          <a:lstStyle/>
          <a:p>
            <a:r>
              <a:rPr lang="it-IT" dirty="0" smtClean="0"/>
              <a:t>                Identità </a:t>
            </a:r>
            <a:r>
              <a:rPr lang="it-IT" dirty="0"/>
              <a:t>e riconoscimento</a:t>
            </a:r>
          </a:p>
        </p:txBody>
      </p:sp>
      <p:sp>
        <p:nvSpPr>
          <p:cNvPr id="3" name="Segnaposto contenuto 2"/>
          <p:cNvSpPr>
            <a:spLocks noGrp="1"/>
          </p:cNvSpPr>
          <p:nvPr>
            <p:ph idx="1"/>
          </p:nvPr>
        </p:nvSpPr>
        <p:spPr>
          <a:solidFill>
            <a:srgbClr val="FF0000"/>
          </a:solidFill>
        </p:spPr>
        <p:txBody>
          <a:bodyPr/>
          <a:lstStyle/>
          <a:p>
            <a:r>
              <a:rPr lang="it-IT" dirty="0"/>
              <a:t>Complessità, e  non novità del tema , e il rinvio obbligato è a  </a:t>
            </a:r>
            <a:r>
              <a:rPr lang="it-IT" dirty="0" err="1"/>
              <a:t>Hegel</a:t>
            </a:r>
            <a:r>
              <a:rPr lang="it-IT" dirty="0"/>
              <a:t>, (ma altresì a Platone,  a Kant, a Hobbes e a </a:t>
            </a:r>
            <a:r>
              <a:rPr lang="it-IT" dirty="0" err="1"/>
              <a:t>Bergson</a:t>
            </a:r>
            <a:r>
              <a:rPr lang="it-IT" dirty="0"/>
              <a:t>) </a:t>
            </a:r>
            <a:r>
              <a:rPr lang="it-IT" dirty="0" smtClean="0"/>
              <a:t>recentemente </a:t>
            </a:r>
            <a:r>
              <a:rPr lang="it-IT" dirty="0" err="1" smtClean="0"/>
              <a:t>Honneth</a:t>
            </a:r>
            <a:r>
              <a:rPr lang="it-IT" dirty="0" smtClean="0"/>
              <a:t> e </a:t>
            </a:r>
            <a:r>
              <a:rPr lang="it-IT" dirty="0"/>
              <a:t>alle scienze sociali, </a:t>
            </a:r>
          </a:p>
          <a:p>
            <a:r>
              <a:rPr lang="it-IT" dirty="0" smtClean="0"/>
              <a:t>  </a:t>
            </a:r>
            <a:r>
              <a:rPr lang="it-IT" dirty="0"/>
              <a:t>la costruzione dell’</a:t>
            </a:r>
            <a:r>
              <a:rPr lang="it-IT" i="1" dirty="0"/>
              <a:t>identità</a:t>
            </a:r>
            <a:r>
              <a:rPr lang="it-IT" dirty="0"/>
              <a:t> è legata </a:t>
            </a:r>
            <a:r>
              <a:rPr lang="it-IT" i="1" dirty="0"/>
              <a:t> </a:t>
            </a:r>
            <a:r>
              <a:rPr lang="it-IT" dirty="0"/>
              <a:t>alla reciprocità del </a:t>
            </a:r>
            <a:r>
              <a:rPr lang="it-IT" i="1" dirty="0"/>
              <a:t>riconoscimento</a:t>
            </a:r>
            <a:r>
              <a:rPr lang="it-IT" dirty="0"/>
              <a:t>, in quanto  il consolidamento della identità richiede necessariamente  una trama di interazioni sociali in cui   si realizzi la possibilità di  </a:t>
            </a:r>
            <a:r>
              <a:rPr lang="it-IT" i="1" dirty="0"/>
              <a:t>riconoscere l’altro ed essere riconosciuto</a:t>
            </a:r>
            <a:r>
              <a:rPr lang="it-IT" dirty="0"/>
              <a:t>, e questo sarà il focus che ci </a:t>
            </a:r>
            <a:r>
              <a:rPr lang="it-IT" dirty="0" smtClean="0"/>
              <a:t>interessa.</a:t>
            </a:r>
            <a:endParaRPr lang="it-IT" dirty="0"/>
          </a:p>
        </p:txBody>
      </p:sp>
    </p:spTree>
    <p:extLst>
      <p:ext uri="{BB962C8B-B14F-4D97-AF65-F5344CB8AC3E}">
        <p14:creationId xmlns:p14="http://schemas.microsoft.com/office/powerpoint/2010/main" val="25385542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00B0F0"/>
          </a:solidFill>
        </p:spPr>
        <p:txBody>
          <a:bodyPr/>
          <a:lstStyle/>
          <a:p>
            <a:r>
              <a:rPr lang="it-IT" dirty="0" smtClean="0"/>
              <a:t>              Identità </a:t>
            </a:r>
            <a:r>
              <a:rPr lang="it-IT" dirty="0"/>
              <a:t>e riconoscimento</a:t>
            </a:r>
          </a:p>
        </p:txBody>
      </p:sp>
      <p:sp>
        <p:nvSpPr>
          <p:cNvPr id="3" name="Segnaposto contenuto 2"/>
          <p:cNvSpPr>
            <a:spLocks noGrp="1"/>
          </p:cNvSpPr>
          <p:nvPr>
            <p:ph idx="1"/>
          </p:nvPr>
        </p:nvSpPr>
        <p:spPr>
          <a:solidFill>
            <a:srgbClr val="FF0000"/>
          </a:solidFill>
        </p:spPr>
        <p:txBody>
          <a:bodyPr/>
          <a:lstStyle/>
          <a:p>
            <a:r>
              <a:rPr lang="it-IT" dirty="0"/>
              <a:t>Cifra significativa dell’analisi </a:t>
            </a:r>
            <a:r>
              <a:rPr lang="it-IT" dirty="0" err="1"/>
              <a:t>ricoeuriana</a:t>
            </a:r>
            <a:r>
              <a:rPr lang="it-IT" dirty="0"/>
              <a:t>  è  il passaggio dal </a:t>
            </a:r>
            <a:r>
              <a:rPr lang="it-IT" b="1" dirty="0"/>
              <a:t>riconoscimento inteso come identificazione del sé </a:t>
            </a:r>
            <a:r>
              <a:rPr lang="it-IT" dirty="0"/>
              <a:t>-  identificazione che si fa carico di tutte le fluttuazioni di cui il filosofo è stato l’interprete  acuto- </a:t>
            </a:r>
            <a:endParaRPr lang="it-IT" dirty="0" smtClean="0"/>
          </a:p>
          <a:p>
            <a:r>
              <a:rPr lang="it-IT" b="1" dirty="0" smtClean="0"/>
              <a:t>al </a:t>
            </a:r>
            <a:r>
              <a:rPr lang="it-IT" b="1" dirty="0"/>
              <a:t>riconoscimento mutuale, scambievole, reciproco </a:t>
            </a:r>
            <a:r>
              <a:rPr lang="it-IT" dirty="0"/>
              <a:t>fino all’ultima equazione tra </a:t>
            </a:r>
            <a:endParaRPr lang="it-IT" dirty="0" smtClean="0"/>
          </a:p>
          <a:p>
            <a:r>
              <a:rPr lang="it-IT" b="1" dirty="0" smtClean="0"/>
              <a:t>riconoscimento/riconoscenza </a:t>
            </a:r>
            <a:r>
              <a:rPr lang="it-IT" dirty="0"/>
              <a:t>(che la lingua francese è una delle poche che manifesta),  mettendo in risalto il passaggio dal verbo attivo al passivo: ‘ sono  riconosciuto’</a:t>
            </a:r>
          </a:p>
        </p:txBody>
      </p:sp>
    </p:spTree>
    <p:extLst>
      <p:ext uri="{BB962C8B-B14F-4D97-AF65-F5344CB8AC3E}">
        <p14:creationId xmlns:p14="http://schemas.microsoft.com/office/powerpoint/2010/main" val="41566222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00B0F0"/>
          </a:solidFill>
        </p:spPr>
        <p:txBody>
          <a:bodyPr/>
          <a:lstStyle/>
          <a:p>
            <a:r>
              <a:rPr lang="it-IT" dirty="0" smtClean="0"/>
              <a:t>                Riconoscimento reciproco</a:t>
            </a:r>
            <a:endParaRPr lang="it-IT" dirty="0"/>
          </a:p>
        </p:txBody>
      </p:sp>
      <p:sp>
        <p:nvSpPr>
          <p:cNvPr id="3" name="Segnaposto contenuto 2"/>
          <p:cNvSpPr>
            <a:spLocks noGrp="1"/>
          </p:cNvSpPr>
          <p:nvPr>
            <p:ph idx="1"/>
          </p:nvPr>
        </p:nvSpPr>
        <p:spPr>
          <a:solidFill>
            <a:srgbClr val="FF0000"/>
          </a:solidFill>
        </p:spPr>
        <p:txBody>
          <a:bodyPr>
            <a:normAutofit fontScale="92500" lnSpcReduction="10000"/>
          </a:bodyPr>
          <a:lstStyle/>
          <a:p>
            <a:r>
              <a:rPr lang="it-IT" dirty="0" smtClean="0"/>
              <a:t>Complessa analisi </a:t>
            </a:r>
            <a:r>
              <a:rPr lang="it-IT" dirty="0" err="1" smtClean="0"/>
              <a:t>ricoeuriana</a:t>
            </a:r>
            <a:r>
              <a:rPr lang="it-IT" dirty="0" smtClean="0"/>
              <a:t> che da </a:t>
            </a:r>
            <a:r>
              <a:rPr lang="it-IT" dirty="0" err="1" smtClean="0"/>
              <a:t>Honneth</a:t>
            </a:r>
            <a:r>
              <a:rPr lang="it-IT" dirty="0" smtClean="0"/>
              <a:t> risale a </a:t>
            </a:r>
            <a:r>
              <a:rPr lang="it-IT" dirty="0" err="1" smtClean="0"/>
              <a:t>Hegel</a:t>
            </a:r>
            <a:endParaRPr lang="it-IT" dirty="0" smtClean="0"/>
          </a:p>
          <a:p>
            <a:r>
              <a:rPr lang="it-IT" dirty="0" smtClean="0"/>
              <a:t>Riconoscimento di sé: ripete quanto già detto</a:t>
            </a:r>
          </a:p>
          <a:p>
            <a:r>
              <a:rPr lang="it-IT" dirty="0" smtClean="0"/>
              <a:t>Riconoscimento scambievole: mediato da pratiche sociali, identità collettive</a:t>
            </a:r>
          </a:p>
          <a:p>
            <a:r>
              <a:rPr lang="it-IT" dirty="0" smtClean="0"/>
              <a:t>Stati di pace: amore- </a:t>
            </a:r>
            <a:r>
              <a:rPr lang="it-IT" dirty="0" err="1" smtClean="0"/>
              <a:t>philia</a:t>
            </a:r>
            <a:r>
              <a:rPr lang="it-IT" dirty="0" smtClean="0"/>
              <a:t>, diritto,</a:t>
            </a:r>
            <a:r>
              <a:rPr lang="it-IT" dirty="0"/>
              <a:t> </a:t>
            </a:r>
            <a:r>
              <a:rPr lang="it-IT" dirty="0" smtClean="0"/>
              <a:t>«</a:t>
            </a:r>
            <a:r>
              <a:rPr lang="it-IT" i="1" dirty="0" smtClean="0"/>
              <a:t>l’allargamento </a:t>
            </a:r>
            <a:r>
              <a:rPr lang="it-IT" dirty="0"/>
              <a:t>della sfera dei diritti riconosciuti alle persone e l’</a:t>
            </a:r>
            <a:r>
              <a:rPr lang="it-IT" i="1" dirty="0"/>
              <a:t>arricchimento</a:t>
            </a:r>
            <a:r>
              <a:rPr lang="it-IT" dirty="0"/>
              <a:t> delle capacità  che  tali soggetti si </a:t>
            </a:r>
            <a:r>
              <a:rPr lang="it-IT" dirty="0" smtClean="0"/>
              <a:t>riconoscono»</a:t>
            </a:r>
          </a:p>
          <a:p>
            <a:r>
              <a:rPr lang="it-IT" dirty="0" smtClean="0"/>
              <a:t> stima sociale</a:t>
            </a:r>
          </a:p>
          <a:p>
            <a:r>
              <a:rPr lang="it-IT" dirty="0" smtClean="0"/>
              <a:t>Problema di universalismo: multiculturalismo, femminismo etc.</a:t>
            </a:r>
          </a:p>
          <a:p>
            <a:r>
              <a:rPr lang="it-IT" dirty="0" smtClean="0"/>
              <a:t>Universalismo in situazione</a:t>
            </a:r>
          </a:p>
        </p:txBody>
      </p:sp>
    </p:spTree>
    <p:extLst>
      <p:ext uri="{BB962C8B-B14F-4D97-AF65-F5344CB8AC3E}">
        <p14:creationId xmlns:p14="http://schemas.microsoft.com/office/powerpoint/2010/main" val="36988516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00B0F0"/>
          </a:solidFill>
        </p:spPr>
        <p:txBody>
          <a:bodyPr/>
          <a:lstStyle/>
          <a:p>
            <a:r>
              <a:rPr lang="it-IT" dirty="0" smtClean="0"/>
              <a:t>             cittadinanza </a:t>
            </a:r>
            <a:r>
              <a:rPr lang="it-IT" dirty="0"/>
              <a:t>non indifferente</a:t>
            </a:r>
          </a:p>
        </p:txBody>
      </p:sp>
      <p:sp>
        <p:nvSpPr>
          <p:cNvPr id="3" name="Segnaposto contenuto 2"/>
          <p:cNvSpPr>
            <a:spLocks noGrp="1"/>
          </p:cNvSpPr>
          <p:nvPr>
            <p:ph idx="1"/>
          </p:nvPr>
        </p:nvSpPr>
        <p:spPr>
          <a:solidFill>
            <a:srgbClr val="FF0000"/>
          </a:solidFill>
        </p:spPr>
        <p:txBody>
          <a:bodyPr>
            <a:normAutofit/>
          </a:bodyPr>
          <a:lstStyle/>
          <a:p>
            <a:r>
              <a:rPr lang="it-IT" dirty="0" smtClean="0"/>
              <a:t>cittadinanza non indifferente:</a:t>
            </a:r>
          </a:p>
          <a:p>
            <a:r>
              <a:rPr lang="it-IT" dirty="0" smtClean="0"/>
              <a:t>caratterizzata </a:t>
            </a:r>
            <a:r>
              <a:rPr lang="it-IT" dirty="0"/>
              <a:t>da permeabilità e flessibilità e che si attua  in quelle multiple identità collettive che costituiscono le nostre </a:t>
            </a:r>
            <a:r>
              <a:rPr lang="it-IT" i="1" dirty="0" err="1"/>
              <a:t>poleis</a:t>
            </a:r>
            <a:r>
              <a:rPr lang="it-IT" dirty="0"/>
              <a:t>, “spazio cosmopolitico delle passioni civili.”, come afferma una studiosa </a:t>
            </a:r>
            <a:r>
              <a:rPr lang="it-IT" dirty="0" smtClean="0"/>
              <a:t>italiana</a:t>
            </a:r>
            <a:r>
              <a:rPr lang="it-IT" dirty="0"/>
              <a:t> </a:t>
            </a:r>
            <a:r>
              <a:rPr lang="it-IT" dirty="0" smtClean="0"/>
              <a:t>(Calloni)</a:t>
            </a:r>
            <a:endParaRPr lang="it-IT" dirty="0"/>
          </a:p>
          <a:p>
            <a:r>
              <a:rPr lang="it-IT" dirty="0"/>
              <a:t> </a:t>
            </a:r>
            <a:r>
              <a:rPr lang="it-IT" dirty="0" smtClean="0"/>
              <a:t> </a:t>
            </a:r>
            <a:r>
              <a:rPr lang="it-IT" dirty="0"/>
              <a:t>una cittadinanza senza frontiere, fondata su una prassi di libertà, sul progressivo allargamento degli spazi della libertà , cittadinanza consapevole ed agita quale categoria centrale di una concezione della democrazia, nucleo  della questione teorica e </a:t>
            </a:r>
            <a:r>
              <a:rPr lang="it-IT" dirty="0" smtClean="0"/>
              <a:t>politica.</a:t>
            </a:r>
            <a:endParaRPr lang="it-IT" dirty="0"/>
          </a:p>
        </p:txBody>
      </p:sp>
    </p:spTree>
    <p:extLst>
      <p:ext uri="{BB962C8B-B14F-4D97-AF65-F5344CB8AC3E}">
        <p14:creationId xmlns:p14="http://schemas.microsoft.com/office/powerpoint/2010/main" val="19937342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00B0F0"/>
          </a:solidFill>
        </p:spPr>
        <p:txBody>
          <a:bodyPr/>
          <a:lstStyle/>
          <a:p>
            <a:r>
              <a:rPr lang="it-IT" dirty="0" smtClean="0"/>
              <a:t>                      Riconoscenza</a:t>
            </a:r>
            <a:endParaRPr lang="it-IT" dirty="0"/>
          </a:p>
        </p:txBody>
      </p:sp>
      <p:sp>
        <p:nvSpPr>
          <p:cNvPr id="3" name="Segnaposto contenuto 2"/>
          <p:cNvSpPr>
            <a:spLocks noGrp="1"/>
          </p:cNvSpPr>
          <p:nvPr>
            <p:ph idx="1"/>
          </p:nvPr>
        </p:nvSpPr>
        <p:spPr>
          <a:solidFill>
            <a:srgbClr val="FF0000"/>
          </a:solidFill>
        </p:spPr>
        <p:txBody>
          <a:bodyPr/>
          <a:lstStyle/>
          <a:p>
            <a:r>
              <a:rPr lang="it-IT" dirty="0" smtClean="0"/>
              <a:t>Per concludere ,vorremmo </a:t>
            </a:r>
            <a:r>
              <a:rPr lang="it-IT" dirty="0"/>
              <a:t>aggiungere un nostro “percorso del riconoscimento</a:t>
            </a:r>
            <a:r>
              <a:rPr lang="it-IT" dirty="0" smtClean="0"/>
              <a:t>”</a:t>
            </a:r>
          </a:p>
          <a:p>
            <a:r>
              <a:rPr lang="it-IT" dirty="0" smtClean="0"/>
              <a:t>  </a:t>
            </a:r>
            <a:r>
              <a:rPr lang="it-IT" i="1" dirty="0" err="1"/>
              <a:t>reconnaisance</a:t>
            </a:r>
            <a:r>
              <a:rPr lang="it-IT" dirty="0"/>
              <a:t>, dice  riconoscenza, e questo sentimento esprimiamo  per quello che </a:t>
            </a:r>
            <a:r>
              <a:rPr lang="it-IT" dirty="0" err="1"/>
              <a:t>Ricoeur</a:t>
            </a:r>
            <a:r>
              <a:rPr lang="it-IT" dirty="0"/>
              <a:t>  è stato, per la sua intelligenza, per i suoi studi </a:t>
            </a:r>
            <a:r>
              <a:rPr lang="it-IT" dirty="0" smtClean="0"/>
              <a:t>severi</a:t>
            </a:r>
            <a:r>
              <a:rPr lang="it-IT" dirty="0"/>
              <a:t>, per le opere che ha </a:t>
            </a:r>
            <a:r>
              <a:rPr lang="it-IT" dirty="0" smtClean="0"/>
              <a:t>lasciato.</a:t>
            </a:r>
          </a:p>
          <a:p>
            <a:endParaRPr lang="it-IT" dirty="0"/>
          </a:p>
          <a:p>
            <a:pPr marL="0" indent="0">
              <a:buNone/>
            </a:pPr>
            <a:r>
              <a:rPr lang="it-IT" dirty="0" smtClean="0"/>
              <a:t>     </a:t>
            </a:r>
          </a:p>
          <a:p>
            <a:r>
              <a:rPr lang="it-IT" dirty="0" smtClean="0"/>
              <a:t>                                              Grazie per l’ascolto</a:t>
            </a:r>
            <a:endParaRPr lang="it-IT" dirty="0"/>
          </a:p>
        </p:txBody>
      </p:sp>
    </p:spTree>
    <p:extLst>
      <p:ext uri="{BB962C8B-B14F-4D97-AF65-F5344CB8AC3E}">
        <p14:creationId xmlns:p14="http://schemas.microsoft.com/office/powerpoint/2010/main" val="35287680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1000125"/>
            <a:ext cx="7315200" cy="4857750"/>
          </a:xfrm>
          <a:prstGeom prst="rect">
            <a:avLst/>
          </a:prstGeom>
        </p:spPr>
      </p:pic>
    </p:spTree>
    <p:extLst>
      <p:ext uri="{BB962C8B-B14F-4D97-AF65-F5344CB8AC3E}">
        <p14:creationId xmlns:p14="http://schemas.microsoft.com/office/powerpoint/2010/main" val="1230397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1"/>
          </a:solidFill>
        </p:spPr>
        <p:txBody>
          <a:bodyPr/>
          <a:lstStyle/>
          <a:p>
            <a:r>
              <a:rPr lang="it-IT" b="1" dirty="0" smtClean="0"/>
              <a:t>          “</a:t>
            </a:r>
            <a:r>
              <a:rPr lang="it-IT" b="1" dirty="0"/>
              <a:t>Etica inquieta, etica problematica”</a:t>
            </a:r>
            <a:r>
              <a:rPr lang="it-IT" dirty="0"/>
              <a:t>. </a:t>
            </a:r>
          </a:p>
        </p:txBody>
      </p:sp>
      <p:sp>
        <p:nvSpPr>
          <p:cNvPr id="3" name="Segnaposto contenuto 2"/>
          <p:cNvSpPr>
            <a:spLocks noGrp="1"/>
          </p:cNvSpPr>
          <p:nvPr>
            <p:ph idx="1"/>
          </p:nvPr>
        </p:nvSpPr>
        <p:spPr>
          <a:solidFill>
            <a:srgbClr val="FF0000"/>
          </a:solidFill>
        </p:spPr>
        <p:txBody>
          <a:bodyPr>
            <a:normAutofit lnSpcReduction="10000"/>
          </a:bodyPr>
          <a:lstStyle/>
          <a:p>
            <a:r>
              <a:rPr lang="it-IT" dirty="0"/>
              <a:t>“</a:t>
            </a:r>
            <a:r>
              <a:rPr lang="it-IT" dirty="0" err="1"/>
              <a:t>insecuritas</a:t>
            </a:r>
            <a:r>
              <a:rPr lang="it-IT" dirty="0"/>
              <a:t>”, che avvolge proprio l’ambito etico -ma non solo- dei nostri inquieti </a:t>
            </a:r>
            <a:r>
              <a:rPr lang="it-IT" dirty="0" smtClean="0"/>
              <a:t>tempi;</a:t>
            </a:r>
            <a:endParaRPr lang="it-IT" dirty="0"/>
          </a:p>
          <a:p>
            <a:r>
              <a:rPr lang="it-IT" dirty="0"/>
              <a:t>una condizione di " guado", caratteristica della nostra fine  secolo: i valori tradizionali sono stati messi in crisi, i valori nuovi non si sono ancora </a:t>
            </a:r>
            <a:r>
              <a:rPr lang="it-IT" dirty="0" smtClean="0"/>
              <a:t>affermati;</a:t>
            </a:r>
          </a:p>
          <a:p>
            <a:r>
              <a:rPr lang="it-IT" dirty="0" smtClean="0"/>
              <a:t>Nuove tematiche: il </a:t>
            </a:r>
            <a:r>
              <a:rPr lang="it-IT" dirty="0"/>
              <a:t>problema dei diritti umani, in cui si avverte la difficoltà di fondare la normatività di fronte alla frammentazione disparata e fragile di proposte, </a:t>
            </a:r>
            <a:endParaRPr lang="it-IT" dirty="0" smtClean="0"/>
          </a:p>
          <a:p>
            <a:r>
              <a:rPr lang="it-IT" dirty="0" smtClean="0"/>
              <a:t> questioni </a:t>
            </a:r>
            <a:r>
              <a:rPr lang="it-IT" dirty="0"/>
              <a:t>della </a:t>
            </a:r>
            <a:r>
              <a:rPr lang="it-IT" b="1" dirty="0"/>
              <a:t>bioetica, </a:t>
            </a:r>
            <a:endParaRPr lang="it-IT" b="1" dirty="0" smtClean="0"/>
          </a:p>
          <a:p>
            <a:r>
              <a:rPr lang="it-IT" b="1" dirty="0" smtClean="0"/>
              <a:t> </a:t>
            </a:r>
            <a:r>
              <a:rPr lang="it-IT" b="1" dirty="0"/>
              <a:t>più recente il post-umano</a:t>
            </a:r>
            <a:r>
              <a:rPr lang="it-IT" b="1" dirty="0" smtClean="0"/>
              <a:t>, l’</a:t>
            </a:r>
            <a:r>
              <a:rPr lang="it-IT" b="1" dirty="0" err="1" smtClean="0"/>
              <a:t>intillgenza</a:t>
            </a:r>
            <a:r>
              <a:rPr lang="it-IT" b="1" dirty="0" smtClean="0"/>
              <a:t> </a:t>
            </a:r>
            <a:r>
              <a:rPr lang="it-IT" b="1" dirty="0"/>
              <a:t>artificiale </a:t>
            </a:r>
            <a:endParaRPr lang="it-IT" dirty="0"/>
          </a:p>
        </p:txBody>
      </p:sp>
    </p:spTree>
    <p:extLst>
      <p:ext uri="{BB962C8B-B14F-4D97-AF65-F5344CB8AC3E}">
        <p14:creationId xmlns:p14="http://schemas.microsoft.com/office/powerpoint/2010/main" val="26414737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1"/>
          </a:solidFill>
        </p:spPr>
        <p:txBody>
          <a:bodyPr/>
          <a:lstStyle/>
          <a:p>
            <a:r>
              <a:rPr lang="it-IT" b="1" i="1" dirty="0" smtClean="0"/>
              <a:t>                   Un pensiero-ponte</a:t>
            </a:r>
            <a:endParaRPr lang="it-IT" dirty="0"/>
          </a:p>
        </p:txBody>
      </p:sp>
      <p:sp>
        <p:nvSpPr>
          <p:cNvPr id="3" name="Segnaposto contenuto 2"/>
          <p:cNvSpPr>
            <a:spLocks noGrp="1"/>
          </p:cNvSpPr>
          <p:nvPr>
            <p:ph idx="1"/>
          </p:nvPr>
        </p:nvSpPr>
        <p:spPr>
          <a:solidFill>
            <a:srgbClr val="FF0000"/>
          </a:solidFill>
        </p:spPr>
        <p:txBody>
          <a:bodyPr>
            <a:normAutofit fontScale="85000" lnSpcReduction="10000"/>
          </a:bodyPr>
          <a:lstStyle/>
          <a:p>
            <a:r>
              <a:rPr lang="it-IT" i="1" dirty="0" smtClean="0"/>
              <a:t>ansia </a:t>
            </a:r>
            <a:r>
              <a:rPr lang="it-IT" i="1" dirty="0"/>
              <a:t>per  l’uomo</a:t>
            </a:r>
            <a:r>
              <a:rPr lang="it-IT" dirty="0"/>
              <a:t>, </a:t>
            </a:r>
            <a:r>
              <a:rPr lang="it-IT" dirty="0" smtClean="0"/>
              <a:t> pertanto è </a:t>
            </a:r>
            <a:r>
              <a:rPr lang="it-IT" dirty="0"/>
              <a:t>da ricercare “una bussola etica per l’intera </a:t>
            </a:r>
            <a:r>
              <a:rPr lang="it-IT" dirty="0" smtClean="0"/>
              <a:t>umanità.</a:t>
            </a:r>
          </a:p>
          <a:p>
            <a:r>
              <a:rPr lang="it-IT" dirty="0"/>
              <a:t>Contro forme di relativismo etico o di nichilismo, l’impegno quindi della ricerca filosofica morale (e forse della filosofia tutta) deve essere volto sempre alla possibilità di fondare “la normatività del logos”, facendosi carico della trasformazione del </a:t>
            </a:r>
            <a:r>
              <a:rPr lang="it-IT" i="1" dirty="0"/>
              <a:t>logos </a:t>
            </a:r>
            <a:r>
              <a:rPr lang="it-IT" dirty="0"/>
              <a:t>stesso e riallacciando il filo usurato del rapporto individuo- comunità. </a:t>
            </a:r>
            <a:endParaRPr lang="it-IT" dirty="0" smtClean="0"/>
          </a:p>
          <a:p>
            <a:r>
              <a:rPr lang="it-IT" dirty="0" smtClean="0"/>
              <a:t>Questo </a:t>
            </a:r>
            <a:r>
              <a:rPr lang="it-IT" dirty="0"/>
              <a:t>il compito del pensiero a venire , un pensiero che superi i confini, le barriere, i  muri, </a:t>
            </a:r>
            <a:r>
              <a:rPr lang="it-IT" b="1" dirty="0"/>
              <a:t>un  </a:t>
            </a:r>
            <a:r>
              <a:rPr lang="it-IT" b="1" i="1" dirty="0"/>
              <a:t>pensiero-ponte</a:t>
            </a:r>
            <a:r>
              <a:rPr lang="it-IT" dirty="0"/>
              <a:t>, che pur mantenendo le differenze ‘riconosca’ nell’altro una verità che sfugge ad ogni </a:t>
            </a:r>
            <a:r>
              <a:rPr lang="it-IT" dirty="0" smtClean="0"/>
              <a:t>appropriazione</a:t>
            </a:r>
          </a:p>
          <a:p>
            <a:r>
              <a:rPr lang="it-IT" dirty="0" smtClean="0"/>
              <a:t> </a:t>
            </a:r>
            <a:r>
              <a:rPr lang="it-IT" dirty="0"/>
              <a:t>o “pensiero di cresta”, secondo  </a:t>
            </a:r>
            <a:r>
              <a:rPr lang="it-IT" dirty="0" err="1"/>
              <a:t>Amin</a:t>
            </a:r>
            <a:r>
              <a:rPr lang="it-IT" dirty="0"/>
              <a:t> </a:t>
            </a:r>
            <a:r>
              <a:rPr lang="it-IT" dirty="0" err="1"/>
              <a:t>Malouf</a:t>
            </a:r>
            <a:r>
              <a:rPr lang="it-IT" dirty="0"/>
              <a:t>  (</a:t>
            </a:r>
            <a:r>
              <a:rPr lang="it-IT" i="1" dirty="0"/>
              <a:t>L’identità</a:t>
            </a:r>
            <a:r>
              <a:rPr lang="it-IT" dirty="0"/>
              <a:t>), pensiero capace di non cadere nell’incavo dell’onda, da una parte o dall’altra, ma  di mantenersi in bilico sulla cima dell’onda difendendo una visuale più ampia, di qua e di là. </a:t>
            </a:r>
          </a:p>
          <a:p>
            <a:endParaRPr lang="it-IT" dirty="0"/>
          </a:p>
        </p:txBody>
      </p:sp>
    </p:spTree>
    <p:extLst>
      <p:ext uri="{BB962C8B-B14F-4D97-AF65-F5344CB8AC3E}">
        <p14:creationId xmlns:p14="http://schemas.microsoft.com/office/powerpoint/2010/main" val="6341016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1"/>
          </a:solidFill>
        </p:spPr>
        <p:txBody>
          <a:bodyPr/>
          <a:lstStyle/>
          <a:p>
            <a:r>
              <a:rPr lang="it-IT" b="1" dirty="0"/>
              <a:t> </a:t>
            </a:r>
            <a:r>
              <a:rPr lang="it-IT" b="1" dirty="0" smtClean="0"/>
              <a:t>            </a:t>
            </a:r>
            <a:r>
              <a:rPr lang="it-IT" b="1" dirty="0"/>
              <a:t>Identità e pensiero della differenza</a:t>
            </a:r>
            <a:endParaRPr lang="it-IT" dirty="0"/>
          </a:p>
        </p:txBody>
      </p:sp>
      <p:sp>
        <p:nvSpPr>
          <p:cNvPr id="3" name="Segnaposto contenuto 2"/>
          <p:cNvSpPr>
            <a:spLocks noGrp="1"/>
          </p:cNvSpPr>
          <p:nvPr>
            <p:ph idx="1"/>
          </p:nvPr>
        </p:nvSpPr>
        <p:spPr>
          <a:solidFill>
            <a:srgbClr val="FF0000"/>
          </a:solidFill>
        </p:spPr>
        <p:txBody>
          <a:bodyPr>
            <a:normAutofit fontScale="92500" lnSpcReduction="20000"/>
          </a:bodyPr>
          <a:lstStyle/>
          <a:p>
            <a:r>
              <a:rPr lang="it-IT" dirty="0"/>
              <a:t>Per la filosofia l'identità costituisce un luogo privilegiato di aporie, ma questo non vuol dire che la questione sia vuota, bensì che possa restare senza risposta</a:t>
            </a:r>
            <a:r>
              <a:rPr lang="it-IT" dirty="0" smtClean="0"/>
              <a:t>.</a:t>
            </a:r>
          </a:p>
          <a:p>
            <a:r>
              <a:rPr lang="it-IT" dirty="0" smtClean="0"/>
              <a:t>Complessità:</a:t>
            </a:r>
          </a:p>
          <a:p>
            <a:r>
              <a:rPr lang="it-IT" dirty="0" smtClean="0"/>
              <a:t> Per un verso, </a:t>
            </a:r>
            <a:r>
              <a:rPr lang="it-IT" dirty="0"/>
              <a:t>una sorta di caduta  del concetto di identità nella speculazione degli ultimi decenni, sia sul versante analitico che su quello continentale</a:t>
            </a:r>
            <a:r>
              <a:rPr lang="it-IT" dirty="0" smtClean="0"/>
              <a:t>,</a:t>
            </a:r>
          </a:p>
          <a:p>
            <a:r>
              <a:rPr lang="it-IT" dirty="0" smtClean="0"/>
              <a:t>  si </a:t>
            </a:r>
            <a:r>
              <a:rPr lang="it-IT" dirty="0"/>
              <a:t>è  giunti  alla ‘decostruzione’ dell’identità,   fino al punto da revocare in dubbio  la possibilità di riferirsi ad una identità personale (Derek </a:t>
            </a:r>
            <a:r>
              <a:rPr lang="it-IT" dirty="0" err="1"/>
              <a:t>Parfit</a:t>
            </a:r>
            <a:r>
              <a:rPr lang="it-IT" dirty="0"/>
              <a:t> o  Judith Butler, per esempio). </a:t>
            </a:r>
            <a:endParaRPr lang="it-IT" dirty="0" smtClean="0"/>
          </a:p>
          <a:p>
            <a:r>
              <a:rPr lang="it-IT" dirty="0" smtClean="0"/>
              <a:t>Per </a:t>
            </a:r>
            <a:r>
              <a:rPr lang="it-IT" dirty="0"/>
              <a:t>un altro verso, i conflitti etnici, politici, religiosi,  cifra  drammatica ed inquietante  della nostra epoca, sembrano tutti rivendicare un’identità, anche mediante la violenza. </a:t>
            </a:r>
          </a:p>
          <a:p>
            <a:endParaRPr lang="it-IT" dirty="0"/>
          </a:p>
        </p:txBody>
      </p:sp>
    </p:spTree>
    <p:extLst>
      <p:ext uri="{BB962C8B-B14F-4D97-AF65-F5344CB8AC3E}">
        <p14:creationId xmlns:p14="http://schemas.microsoft.com/office/powerpoint/2010/main" val="933539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1"/>
          </a:solidFill>
        </p:spPr>
        <p:txBody>
          <a:bodyPr/>
          <a:lstStyle/>
          <a:p>
            <a:r>
              <a:rPr lang="it-IT" dirty="0" smtClean="0"/>
              <a:t>                           Avventura del cogito</a:t>
            </a:r>
            <a:endParaRPr lang="it-IT" dirty="0"/>
          </a:p>
        </p:txBody>
      </p:sp>
      <p:sp>
        <p:nvSpPr>
          <p:cNvPr id="3" name="Segnaposto contenuto 2"/>
          <p:cNvSpPr>
            <a:spLocks noGrp="1"/>
          </p:cNvSpPr>
          <p:nvPr>
            <p:ph idx="1"/>
          </p:nvPr>
        </p:nvSpPr>
        <p:spPr>
          <a:solidFill>
            <a:srgbClr val="FF0000"/>
          </a:solidFill>
        </p:spPr>
        <p:txBody>
          <a:bodyPr/>
          <a:lstStyle/>
          <a:p>
            <a:r>
              <a:rPr lang="it-IT" dirty="0" smtClean="0"/>
              <a:t> </a:t>
            </a:r>
            <a:r>
              <a:rPr lang="it-IT" dirty="0"/>
              <a:t>Nietzsche, </a:t>
            </a:r>
            <a:r>
              <a:rPr lang="it-IT" dirty="0" err="1"/>
              <a:t>Marx</a:t>
            </a:r>
            <a:r>
              <a:rPr lang="it-IT" dirty="0"/>
              <a:t> e  Freud, maestri del sospetto </a:t>
            </a:r>
            <a:r>
              <a:rPr lang="it-IT" dirty="0" smtClean="0"/>
              <a:t>:  </a:t>
            </a:r>
          </a:p>
          <a:p>
            <a:r>
              <a:rPr lang="it-IT" dirty="0" smtClean="0"/>
              <a:t>tali </a:t>
            </a:r>
            <a:r>
              <a:rPr lang="it-IT" dirty="0"/>
              <a:t>pensatori, portato il dubbio nella fortezza cartesiana stessa, nell'Io,  non accettato più come verità prima, centro fondante della razionalità,   </a:t>
            </a:r>
            <a:endParaRPr lang="it-IT" dirty="0" smtClean="0"/>
          </a:p>
          <a:p>
            <a:r>
              <a:rPr lang="it-IT" dirty="0" smtClean="0"/>
              <a:t>hanno </a:t>
            </a:r>
            <a:r>
              <a:rPr lang="it-IT" dirty="0"/>
              <a:t>mostrato come esso sia falsa coscienza. </a:t>
            </a:r>
            <a:endParaRPr lang="it-IT" dirty="0" smtClean="0"/>
          </a:p>
          <a:p>
            <a:r>
              <a:rPr lang="it-IT" dirty="0" smtClean="0"/>
              <a:t>Il </a:t>
            </a:r>
            <a:r>
              <a:rPr lang="it-IT" dirty="0"/>
              <a:t>cammino della dissoluzione del soggetto sembra  giungere ad un punto di non ritorno con lo strutturalismo e con Foucault  in </a:t>
            </a:r>
            <a:r>
              <a:rPr lang="it-IT" dirty="0" smtClean="0"/>
              <a:t>particolare.</a:t>
            </a:r>
            <a:endParaRPr lang="it-IT" dirty="0"/>
          </a:p>
        </p:txBody>
      </p:sp>
    </p:spTree>
    <p:extLst>
      <p:ext uri="{BB962C8B-B14F-4D97-AF65-F5344CB8AC3E}">
        <p14:creationId xmlns:p14="http://schemas.microsoft.com/office/powerpoint/2010/main" val="2884200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0" y="365125"/>
            <a:ext cx="10515600" cy="1325563"/>
          </a:xfrm>
          <a:solidFill>
            <a:srgbClr val="00B0F0"/>
          </a:solidFill>
        </p:spPr>
        <p:txBody>
          <a:bodyPr/>
          <a:lstStyle/>
          <a:p>
            <a:r>
              <a:rPr lang="it-IT" dirty="0" smtClean="0"/>
              <a:t>     Ricercare </a:t>
            </a:r>
            <a:r>
              <a:rPr lang="it-IT" dirty="0"/>
              <a:t>il soggetto dimenticato</a:t>
            </a:r>
          </a:p>
        </p:txBody>
      </p:sp>
      <p:sp>
        <p:nvSpPr>
          <p:cNvPr id="3" name="Segnaposto contenuto 2"/>
          <p:cNvSpPr>
            <a:spLocks noGrp="1"/>
          </p:cNvSpPr>
          <p:nvPr>
            <p:ph idx="4294967295"/>
          </p:nvPr>
        </p:nvSpPr>
        <p:spPr>
          <a:xfrm>
            <a:off x="0" y="1825625"/>
            <a:ext cx="10515600" cy="4351338"/>
          </a:xfrm>
          <a:solidFill>
            <a:srgbClr val="FF0000"/>
          </a:solidFill>
        </p:spPr>
        <p:txBody>
          <a:bodyPr/>
          <a:lstStyle/>
          <a:p>
            <a:r>
              <a:rPr lang="it-IT" dirty="0" smtClean="0"/>
              <a:t>Ricercare  </a:t>
            </a:r>
            <a:r>
              <a:rPr lang="it-IT" dirty="0"/>
              <a:t>l'identità perduta, </a:t>
            </a:r>
            <a:endParaRPr lang="it-IT" dirty="0" smtClean="0"/>
          </a:p>
          <a:p>
            <a:r>
              <a:rPr lang="it-IT" dirty="0" smtClean="0"/>
              <a:t>meditare </a:t>
            </a:r>
            <a:r>
              <a:rPr lang="it-IT" dirty="0"/>
              <a:t>nel vuoto lasciato dalla scomparsa </a:t>
            </a:r>
            <a:r>
              <a:rPr lang="it-IT" dirty="0" smtClean="0"/>
              <a:t>dell'uomo</a:t>
            </a:r>
          </a:p>
          <a:p>
            <a:r>
              <a:rPr lang="it-IT" dirty="0" smtClean="0"/>
              <a:t>Dall’Io sono al chi sono IO?</a:t>
            </a:r>
          </a:p>
          <a:p>
            <a:r>
              <a:rPr lang="it-IT" dirty="0" smtClean="0"/>
              <a:t>Dal soggetto monade all’ io nomade</a:t>
            </a:r>
          </a:p>
          <a:p>
            <a:r>
              <a:rPr lang="it-IT" i="1" dirty="0"/>
              <a:t>pensiero altro</a:t>
            </a:r>
            <a:r>
              <a:rPr lang="it-IT" dirty="0"/>
              <a:t>,  un </a:t>
            </a:r>
            <a:r>
              <a:rPr lang="it-IT" i="1" dirty="0"/>
              <a:t>pensare </a:t>
            </a:r>
            <a:r>
              <a:rPr lang="it-IT" i="1" dirty="0" smtClean="0"/>
              <a:t>altrimenti</a:t>
            </a:r>
            <a:r>
              <a:rPr lang="it-IT" dirty="0" smtClean="0"/>
              <a:t>, pensiero della differenza </a:t>
            </a:r>
            <a:r>
              <a:rPr lang="it-IT" dirty="0"/>
              <a:t>(</a:t>
            </a:r>
            <a:r>
              <a:rPr lang="it-IT" dirty="0" err="1"/>
              <a:t>Heidegger</a:t>
            </a:r>
            <a:r>
              <a:rPr lang="it-IT" dirty="0"/>
              <a:t>, </a:t>
            </a:r>
            <a:r>
              <a:rPr lang="it-IT" dirty="0" err="1"/>
              <a:t>Levinas</a:t>
            </a:r>
            <a:r>
              <a:rPr lang="it-IT" dirty="0"/>
              <a:t>, </a:t>
            </a:r>
            <a:r>
              <a:rPr lang="it-IT" dirty="0" err="1"/>
              <a:t>Ricoeur</a:t>
            </a:r>
            <a:r>
              <a:rPr lang="it-IT" dirty="0"/>
              <a:t>,  </a:t>
            </a:r>
            <a:r>
              <a:rPr lang="it-IT" dirty="0" err="1"/>
              <a:t>Deleuze</a:t>
            </a:r>
            <a:r>
              <a:rPr lang="it-IT" dirty="0"/>
              <a:t>, </a:t>
            </a:r>
            <a:r>
              <a:rPr lang="it-IT" dirty="0" err="1"/>
              <a:t>Derrida</a:t>
            </a:r>
            <a:r>
              <a:rPr lang="it-IT" dirty="0"/>
              <a:t>, </a:t>
            </a:r>
            <a:r>
              <a:rPr lang="it-IT" dirty="0" err="1"/>
              <a:t>Irigaray</a:t>
            </a:r>
            <a:r>
              <a:rPr lang="it-IT" dirty="0"/>
              <a:t>).</a:t>
            </a:r>
          </a:p>
        </p:txBody>
      </p:sp>
    </p:spTree>
    <p:extLst>
      <p:ext uri="{BB962C8B-B14F-4D97-AF65-F5344CB8AC3E}">
        <p14:creationId xmlns:p14="http://schemas.microsoft.com/office/powerpoint/2010/main" val="3589705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riproduzioneproibita"/>
          <p:cNvPicPr/>
          <p:nvPr/>
        </p:nvPicPr>
        <p:blipFill>
          <a:blip r:embed="rId2">
            <a:extLst>
              <a:ext uri="{28A0092B-C50C-407E-A947-70E740481C1C}">
                <a14:useLocalDpi xmlns:a14="http://schemas.microsoft.com/office/drawing/2010/main" val="0"/>
              </a:ext>
            </a:extLst>
          </a:blip>
          <a:srcRect/>
          <a:stretch>
            <a:fillRect/>
          </a:stretch>
        </p:blipFill>
        <p:spPr bwMode="auto">
          <a:xfrm>
            <a:off x="780953" y="1178115"/>
            <a:ext cx="3876136" cy="4571516"/>
          </a:xfrm>
          <a:prstGeom prst="rect">
            <a:avLst/>
          </a:prstGeom>
          <a:noFill/>
          <a:ln>
            <a:noFill/>
          </a:ln>
        </p:spPr>
      </p:pic>
      <p:pic>
        <p:nvPicPr>
          <p:cNvPr id="3" name="Immagine 2" descr="GLI_AMANTI"/>
          <p:cNvPicPr/>
          <p:nvPr/>
        </p:nvPicPr>
        <p:blipFill>
          <a:blip r:embed="rId3">
            <a:extLst>
              <a:ext uri="{28A0092B-C50C-407E-A947-70E740481C1C}">
                <a14:useLocalDpi xmlns:a14="http://schemas.microsoft.com/office/drawing/2010/main" val="0"/>
              </a:ext>
            </a:extLst>
          </a:blip>
          <a:srcRect/>
          <a:stretch>
            <a:fillRect/>
          </a:stretch>
        </p:blipFill>
        <p:spPr bwMode="auto">
          <a:xfrm>
            <a:off x="5627852" y="1650313"/>
            <a:ext cx="4975860" cy="3627120"/>
          </a:xfrm>
          <a:prstGeom prst="rect">
            <a:avLst/>
          </a:prstGeom>
          <a:noFill/>
          <a:ln>
            <a:noFill/>
          </a:ln>
        </p:spPr>
      </p:pic>
    </p:spTree>
    <p:extLst>
      <p:ext uri="{BB962C8B-B14F-4D97-AF65-F5344CB8AC3E}">
        <p14:creationId xmlns:p14="http://schemas.microsoft.com/office/powerpoint/2010/main" val="102438139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406</TotalTime>
  <Words>2972</Words>
  <Application>Microsoft Office PowerPoint</Application>
  <PresentationFormat>Widescreen</PresentationFormat>
  <Paragraphs>171</Paragraphs>
  <Slides>36</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36</vt:i4>
      </vt:variant>
    </vt:vector>
  </HeadingPairs>
  <TitlesOfParts>
    <vt:vector size="41" baseType="lpstr">
      <vt:lpstr>Arial</vt:lpstr>
      <vt:lpstr>Calibri</vt:lpstr>
      <vt:lpstr>Calibri Light</vt:lpstr>
      <vt:lpstr>Times New Roman</vt:lpstr>
      <vt:lpstr>Tema di Office</vt:lpstr>
      <vt:lpstr>Identità, cura, riconoscimento,  un percorso filosofico</vt:lpstr>
      <vt:lpstr>               Una matassa da  sbrogliare</vt:lpstr>
      <vt:lpstr>                           Precomprensioni</vt:lpstr>
      <vt:lpstr>          “Etica inquieta, etica problematica”. </vt:lpstr>
      <vt:lpstr>                   Un pensiero-ponte</vt:lpstr>
      <vt:lpstr>             Identità e pensiero della differenza</vt:lpstr>
      <vt:lpstr>                           Avventura del cogito</vt:lpstr>
      <vt:lpstr>     Ricercare il soggetto dimenticato</vt:lpstr>
      <vt:lpstr>Presentazione standard di PowerPoint</vt:lpstr>
      <vt:lpstr>                 L’identità in questione  </vt:lpstr>
      <vt:lpstr>Presentazione standard di PowerPoint</vt:lpstr>
      <vt:lpstr>          Soi meme comme un autre</vt:lpstr>
      <vt:lpstr>            Soi meme comme un autre</vt:lpstr>
      <vt:lpstr>            Soi meme comme un autre</vt:lpstr>
      <vt:lpstr>                      Pensare l’iniziativa</vt:lpstr>
      <vt:lpstr>Presentazione standard di PowerPoint</vt:lpstr>
      <vt:lpstr>                    Verso l’ontologia</vt:lpstr>
      <vt:lpstr>      Polisemia del verbo essere</vt:lpstr>
      <vt:lpstr>                     Verità ontologica</vt:lpstr>
      <vt:lpstr>             Identità e differenza nella riflessione                                 femminile</vt:lpstr>
      <vt:lpstr>                Le due Frida</vt:lpstr>
      <vt:lpstr>     Etica della cura, etica della responsabilità</vt:lpstr>
      <vt:lpstr>     Etica della cura, etica della responsabilità</vt:lpstr>
      <vt:lpstr>    Etica della cura, etica della responsabilità</vt:lpstr>
      <vt:lpstr>  Confini morali confini politici : Joan Tronto</vt:lpstr>
      <vt:lpstr>                             Joan Tronto</vt:lpstr>
      <vt:lpstr>                         Joan Tronto: concetto di cura</vt:lpstr>
      <vt:lpstr>                        Joan Tronto</vt:lpstr>
      <vt:lpstr>                            Joan Tronto</vt:lpstr>
      <vt:lpstr>              Identità e riconoscimento</vt:lpstr>
      <vt:lpstr>                Identità e riconoscimento</vt:lpstr>
      <vt:lpstr>              Identità e riconoscimento</vt:lpstr>
      <vt:lpstr>                Riconoscimento reciproco</vt:lpstr>
      <vt:lpstr>             cittadinanza non indifferente</vt:lpstr>
      <vt:lpstr>                      Riconoscenza</vt:lpstr>
      <vt:lpstr>Presentazione standard di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Identità, cura ,riconoscimento, un percorso filosofico</dc:title>
  <dc:creator>utente</dc:creator>
  <cp:lastModifiedBy>utente</cp:lastModifiedBy>
  <cp:revision>49</cp:revision>
  <dcterms:created xsi:type="dcterms:W3CDTF">2023-08-15T16:49:43Z</dcterms:created>
  <dcterms:modified xsi:type="dcterms:W3CDTF">2023-08-19T15:51:02Z</dcterms:modified>
</cp:coreProperties>
</file>